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5" r:id="rId2"/>
    <p:sldMasterId id="2147483676" r:id="rId3"/>
    <p:sldMasterId id="2147483682" r:id="rId4"/>
  </p:sldMasterIdLst>
  <p:notesMasterIdLst>
    <p:notesMasterId r:id="rId40"/>
  </p:notesMasterIdLst>
  <p:sldIdLst>
    <p:sldId id="338" r:id="rId5"/>
    <p:sldId id="344" r:id="rId6"/>
    <p:sldId id="257" r:id="rId7"/>
    <p:sldId id="258" r:id="rId8"/>
    <p:sldId id="259" r:id="rId9"/>
    <p:sldId id="260" r:id="rId10"/>
    <p:sldId id="261" r:id="rId11"/>
    <p:sldId id="262" r:id="rId12"/>
    <p:sldId id="264" r:id="rId13"/>
    <p:sldId id="265" r:id="rId14"/>
    <p:sldId id="263" r:id="rId15"/>
    <p:sldId id="256" r:id="rId16"/>
    <p:sldId id="273" r:id="rId17"/>
    <p:sldId id="315" r:id="rId18"/>
    <p:sldId id="330" r:id="rId19"/>
    <p:sldId id="331" r:id="rId20"/>
    <p:sldId id="332" r:id="rId21"/>
    <p:sldId id="333" r:id="rId22"/>
    <p:sldId id="334" r:id="rId23"/>
    <p:sldId id="335" r:id="rId24"/>
    <p:sldId id="336" r:id="rId25"/>
    <p:sldId id="337" r:id="rId26"/>
    <p:sldId id="267" r:id="rId27"/>
    <p:sldId id="324" r:id="rId28"/>
    <p:sldId id="325" r:id="rId29"/>
    <p:sldId id="326" r:id="rId30"/>
    <p:sldId id="327" r:id="rId31"/>
    <p:sldId id="339" r:id="rId32"/>
    <p:sldId id="268" r:id="rId33"/>
    <p:sldId id="340" r:id="rId34"/>
    <p:sldId id="341" r:id="rId35"/>
    <p:sldId id="342" r:id="rId36"/>
    <p:sldId id="343" r:id="rId37"/>
    <p:sldId id="272" r:id="rId38"/>
    <p:sldId id="345"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921EAB5-8A33-C487-2736-E8776C68CF34}" name="Martha Powell" initials="MP" userId="S::martha.powell@lgcgroup.com::4e6d8eb1-4fd2-4809-a76e-d6b01afe7d4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Helen Saul" initials=""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66A7261-F61F-AA9C-D35F-3DE87B88E991}" v="119" dt="2023-10-17T11:07:16.743"/>
    <p1510:client id="{E6B21EA3-2FFE-4B75-AA31-4C3B856EB70C}" v="16" dt="2023-10-16T15:04:04.67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3" autoAdjust="0"/>
    <p:restoredTop sz="94660"/>
  </p:normalViewPr>
  <p:slideViewPr>
    <p:cSldViewPr snapToGrid="0">
      <p:cViewPr varScale="1">
        <p:scale>
          <a:sx n="97" d="100"/>
          <a:sy n="97" d="100"/>
        </p:scale>
        <p:origin x="68" y="5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47" Type="http://schemas.microsoft.com/office/2018/10/relationships/authors" Target="author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C34945-F816-4208-84A1-2EF7646E89E6}" type="doc">
      <dgm:prSet loTypeId="urn:microsoft.com/office/officeart/2005/8/layout/balance1" loCatId="relationship" qsTypeId="urn:microsoft.com/office/officeart/2005/8/quickstyle/simple1" qsCatId="simple" csTypeId="urn:microsoft.com/office/officeart/2005/8/colors/accent1_2" csCatId="accent1" phldr="1"/>
      <dgm:spPr/>
      <dgm:t>
        <a:bodyPr/>
        <a:lstStyle/>
        <a:p>
          <a:endParaRPr lang="en-GB"/>
        </a:p>
      </dgm:t>
    </dgm:pt>
    <dgm:pt modelId="{6B79D5C1-0BE2-4BC1-8273-2F195C8D2562}">
      <dgm:prSet phldrT="[Text]"/>
      <dgm:spPr/>
      <dgm:t>
        <a:bodyPr/>
        <a:lstStyle/>
        <a:p>
          <a:r>
            <a:rPr lang="en-GB" dirty="0"/>
            <a:t>Older</a:t>
          </a:r>
        </a:p>
      </dgm:t>
    </dgm:pt>
    <dgm:pt modelId="{6761FA6D-03C5-4E8A-9856-576E9263A563}" type="parTrans" cxnId="{6B05551D-2451-4009-94E6-17A938EDA513}">
      <dgm:prSet/>
      <dgm:spPr/>
      <dgm:t>
        <a:bodyPr/>
        <a:lstStyle/>
        <a:p>
          <a:endParaRPr lang="en-GB"/>
        </a:p>
      </dgm:t>
    </dgm:pt>
    <dgm:pt modelId="{CE8BD1E7-E1B5-4EDC-80F2-123496CCCFF0}" type="sibTrans" cxnId="{6B05551D-2451-4009-94E6-17A938EDA513}">
      <dgm:prSet/>
      <dgm:spPr/>
      <dgm:t>
        <a:bodyPr/>
        <a:lstStyle/>
        <a:p>
          <a:endParaRPr lang="en-GB"/>
        </a:p>
      </dgm:t>
    </dgm:pt>
    <dgm:pt modelId="{7E8066D5-9685-4265-86FF-C6BB722ADAFA}">
      <dgm:prSet phldrT="[Text]" custT="1"/>
      <dgm:spPr/>
      <dgm:t>
        <a:bodyPr/>
        <a:lstStyle/>
        <a:p>
          <a:r>
            <a:rPr lang="en-GB" sz="2000" dirty="0">
              <a:solidFill>
                <a:srgbClr val="002060"/>
              </a:solidFill>
            </a:rPr>
            <a:t>&gt;9 hours auditory  comprehension</a:t>
          </a:r>
        </a:p>
      </dgm:t>
    </dgm:pt>
    <dgm:pt modelId="{20C7E220-57AC-46DF-9D6A-4C11100215CB}" type="parTrans" cxnId="{14D7B9DA-F8C2-489E-B25A-D59CC2512E12}">
      <dgm:prSet/>
      <dgm:spPr/>
      <dgm:t>
        <a:bodyPr/>
        <a:lstStyle/>
        <a:p>
          <a:endParaRPr lang="en-GB"/>
        </a:p>
      </dgm:t>
    </dgm:pt>
    <dgm:pt modelId="{F75A880B-83CB-43DB-BD2D-B29F1C0EDFB5}" type="sibTrans" cxnId="{14D7B9DA-F8C2-489E-B25A-D59CC2512E12}">
      <dgm:prSet/>
      <dgm:spPr/>
      <dgm:t>
        <a:bodyPr/>
        <a:lstStyle/>
        <a:p>
          <a:endParaRPr lang="en-GB"/>
        </a:p>
      </dgm:t>
    </dgm:pt>
    <dgm:pt modelId="{A89307C3-4836-47CF-A4D9-8F4FED58B46E}">
      <dgm:prSet phldrT="[Text]" custT="1"/>
      <dgm:spPr/>
      <dgm:t>
        <a:bodyPr/>
        <a:lstStyle/>
        <a:p>
          <a:r>
            <a:rPr lang="en-GB" sz="2000" dirty="0">
              <a:solidFill>
                <a:srgbClr val="002060"/>
              </a:solidFill>
              <a:effectLst/>
              <a:latin typeface="+mn-lt"/>
              <a:ea typeface="+mn-ea"/>
              <a:cs typeface="+mn-cs"/>
            </a:rPr>
            <a:t>≤2 hours/week</a:t>
          </a:r>
          <a:endParaRPr lang="en-GB" sz="2000" dirty="0">
            <a:solidFill>
              <a:srgbClr val="002060"/>
            </a:solidFill>
          </a:endParaRPr>
        </a:p>
      </dgm:t>
    </dgm:pt>
    <dgm:pt modelId="{E414B8C8-CD8D-4E5A-9788-C280D1C8026A}" type="parTrans" cxnId="{E960FBC6-C02B-4DE6-A539-D3B9504F837D}">
      <dgm:prSet/>
      <dgm:spPr/>
      <dgm:t>
        <a:bodyPr/>
        <a:lstStyle/>
        <a:p>
          <a:endParaRPr lang="en-GB"/>
        </a:p>
      </dgm:t>
    </dgm:pt>
    <dgm:pt modelId="{ADBF2F73-5EFC-4184-99C3-C05D99009026}" type="sibTrans" cxnId="{E960FBC6-C02B-4DE6-A539-D3B9504F837D}">
      <dgm:prSet/>
      <dgm:spPr/>
      <dgm:t>
        <a:bodyPr/>
        <a:lstStyle/>
        <a:p>
          <a:endParaRPr lang="en-GB"/>
        </a:p>
      </dgm:t>
    </dgm:pt>
    <dgm:pt modelId="{EF477252-559D-477F-B1F6-5210A83465C9}">
      <dgm:prSet phldrT="[Text]"/>
      <dgm:spPr/>
      <dgm:t>
        <a:bodyPr/>
        <a:lstStyle/>
        <a:p>
          <a:r>
            <a:rPr lang="en-GB" dirty="0"/>
            <a:t>Working Age</a:t>
          </a:r>
        </a:p>
      </dgm:t>
    </dgm:pt>
    <dgm:pt modelId="{E8E3957F-E20A-4D1E-8FCA-5151CE3DF72A}" type="parTrans" cxnId="{1B1EDC14-252D-4AEA-9474-EAAD77B957D0}">
      <dgm:prSet/>
      <dgm:spPr/>
      <dgm:t>
        <a:bodyPr/>
        <a:lstStyle/>
        <a:p>
          <a:endParaRPr lang="en-GB"/>
        </a:p>
      </dgm:t>
    </dgm:pt>
    <dgm:pt modelId="{EC435A9A-F55B-4993-8684-9F4DCBE35099}" type="sibTrans" cxnId="{1B1EDC14-252D-4AEA-9474-EAAD77B957D0}">
      <dgm:prSet/>
      <dgm:spPr/>
      <dgm:t>
        <a:bodyPr/>
        <a:lstStyle/>
        <a:p>
          <a:endParaRPr lang="en-GB"/>
        </a:p>
      </dgm:t>
    </dgm:pt>
    <dgm:pt modelId="{F735B59F-126E-4C94-B859-7F72C77D5828}">
      <dgm:prSet phldrT="[Text]" custT="1"/>
      <dgm:spPr/>
      <dgm:t>
        <a:bodyPr/>
        <a:lstStyle/>
        <a:p>
          <a:r>
            <a:rPr lang="en-GB" sz="2000" dirty="0">
              <a:solidFill>
                <a:srgbClr val="002060"/>
              </a:solidFill>
            </a:rPr>
            <a:t>3-4 hours functional communication</a:t>
          </a:r>
        </a:p>
      </dgm:t>
    </dgm:pt>
    <dgm:pt modelId="{CCC65033-2A40-48F8-A017-FD93C707E052}" type="parTrans" cxnId="{F0CFBAA2-DFBE-403E-B0AD-AE54C48657C4}">
      <dgm:prSet/>
      <dgm:spPr/>
      <dgm:t>
        <a:bodyPr/>
        <a:lstStyle/>
        <a:p>
          <a:endParaRPr lang="en-GB"/>
        </a:p>
      </dgm:t>
    </dgm:pt>
    <dgm:pt modelId="{394C8AAD-469F-410B-A604-C0CE57E087DB}" type="sibTrans" cxnId="{F0CFBAA2-DFBE-403E-B0AD-AE54C48657C4}">
      <dgm:prSet/>
      <dgm:spPr/>
      <dgm:t>
        <a:bodyPr/>
        <a:lstStyle/>
        <a:p>
          <a:endParaRPr lang="en-GB"/>
        </a:p>
      </dgm:t>
    </dgm:pt>
    <dgm:pt modelId="{60653826-1C79-42DA-8666-3B777CC4D908}">
      <dgm:prSet phldrT="[Text]" custT="1"/>
      <dgm:spPr/>
      <dgm:t>
        <a:bodyPr/>
        <a:lstStyle/>
        <a:p>
          <a:r>
            <a:rPr lang="en-GB" sz="2000" dirty="0">
              <a:solidFill>
                <a:srgbClr val="002060"/>
              </a:solidFill>
            </a:rPr>
            <a:t>&gt;9 hours auditory comprehension</a:t>
          </a:r>
        </a:p>
      </dgm:t>
    </dgm:pt>
    <dgm:pt modelId="{8BCE0D06-92C8-452B-9851-26A9727BFFB4}" type="parTrans" cxnId="{269A8D9F-B483-470C-93B3-28A0AFEE4487}">
      <dgm:prSet/>
      <dgm:spPr/>
      <dgm:t>
        <a:bodyPr/>
        <a:lstStyle/>
        <a:p>
          <a:endParaRPr lang="en-GB"/>
        </a:p>
      </dgm:t>
    </dgm:pt>
    <dgm:pt modelId="{0B223595-597B-4973-BDE0-15462B7CFDC8}" type="sibTrans" cxnId="{269A8D9F-B483-470C-93B3-28A0AFEE4487}">
      <dgm:prSet/>
      <dgm:spPr/>
      <dgm:t>
        <a:bodyPr/>
        <a:lstStyle/>
        <a:p>
          <a:endParaRPr lang="en-GB"/>
        </a:p>
      </dgm:t>
    </dgm:pt>
    <dgm:pt modelId="{D7F67D00-3A15-49D5-8873-BCA9242C3D60}">
      <dgm:prSet phldrT="[Text]" custT="1"/>
      <dgm:spPr/>
      <dgm:t>
        <a:bodyPr/>
        <a:lstStyle/>
        <a:p>
          <a:r>
            <a:rPr lang="en-GB" sz="2000" dirty="0">
              <a:solidFill>
                <a:srgbClr val="002060"/>
              </a:solidFill>
            </a:rPr>
            <a:t>&gt;9 hours weekly overall language</a:t>
          </a:r>
        </a:p>
      </dgm:t>
    </dgm:pt>
    <dgm:pt modelId="{F3ECA28D-EF15-4D3C-A8C8-F83B3F989C6D}" type="parTrans" cxnId="{DD20DFFC-5475-415D-8F0B-0E96556394D7}">
      <dgm:prSet/>
      <dgm:spPr/>
      <dgm:t>
        <a:bodyPr/>
        <a:lstStyle/>
        <a:p>
          <a:endParaRPr lang="en-GB"/>
        </a:p>
      </dgm:t>
    </dgm:pt>
    <dgm:pt modelId="{991016B9-D6F5-4C85-B555-3BD01C7CF1E4}" type="sibTrans" cxnId="{DD20DFFC-5475-415D-8F0B-0E96556394D7}">
      <dgm:prSet/>
      <dgm:spPr/>
      <dgm:t>
        <a:bodyPr/>
        <a:lstStyle/>
        <a:p>
          <a:endParaRPr lang="en-GB"/>
        </a:p>
      </dgm:t>
    </dgm:pt>
    <dgm:pt modelId="{326A6BD3-7B85-4AEE-B49B-5D404E69A0AD}" type="pres">
      <dgm:prSet presAssocID="{EFC34945-F816-4208-84A1-2EF7646E89E6}" presName="outerComposite" presStyleCnt="0">
        <dgm:presLayoutVars>
          <dgm:chMax val="2"/>
          <dgm:animLvl val="lvl"/>
          <dgm:resizeHandles val="exact"/>
        </dgm:presLayoutVars>
      </dgm:prSet>
      <dgm:spPr/>
    </dgm:pt>
    <dgm:pt modelId="{B3D4222F-E2AF-4C37-B4E5-5B89EEF09B91}" type="pres">
      <dgm:prSet presAssocID="{EFC34945-F816-4208-84A1-2EF7646E89E6}" presName="dummyMaxCanvas" presStyleCnt="0"/>
      <dgm:spPr/>
    </dgm:pt>
    <dgm:pt modelId="{341EEBE9-71AC-4043-82B0-85FCABC75417}" type="pres">
      <dgm:prSet presAssocID="{EFC34945-F816-4208-84A1-2EF7646E89E6}" presName="parentComposite" presStyleCnt="0"/>
      <dgm:spPr/>
    </dgm:pt>
    <dgm:pt modelId="{79DA7A5A-618C-4932-8C5E-0AA5DDC34DDB}" type="pres">
      <dgm:prSet presAssocID="{EFC34945-F816-4208-84A1-2EF7646E89E6}" presName="parent1" presStyleLbl="alignAccFollowNode1" presStyleIdx="0" presStyleCnt="4">
        <dgm:presLayoutVars>
          <dgm:chMax val="4"/>
        </dgm:presLayoutVars>
      </dgm:prSet>
      <dgm:spPr/>
    </dgm:pt>
    <dgm:pt modelId="{F7A1B859-4128-455C-8F73-E1F45CDEADF4}" type="pres">
      <dgm:prSet presAssocID="{EFC34945-F816-4208-84A1-2EF7646E89E6}" presName="parent2" presStyleLbl="alignAccFollowNode1" presStyleIdx="1" presStyleCnt="4">
        <dgm:presLayoutVars>
          <dgm:chMax val="4"/>
        </dgm:presLayoutVars>
      </dgm:prSet>
      <dgm:spPr/>
    </dgm:pt>
    <dgm:pt modelId="{0BAFDB09-E2C2-44BA-B1A6-9A7C59BA56BB}" type="pres">
      <dgm:prSet presAssocID="{EFC34945-F816-4208-84A1-2EF7646E89E6}" presName="childrenComposite" presStyleCnt="0"/>
      <dgm:spPr/>
    </dgm:pt>
    <dgm:pt modelId="{085BEFB7-E4ED-49AA-9787-6A1BEF7C8E29}" type="pres">
      <dgm:prSet presAssocID="{EFC34945-F816-4208-84A1-2EF7646E89E6}" presName="dummyMaxCanvas_ChildArea" presStyleCnt="0"/>
      <dgm:spPr/>
    </dgm:pt>
    <dgm:pt modelId="{33B1F502-5DF6-40CE-926B-A3950A45739B}" type="pres">
      <dgm:prSet presAssocID="{EFC34945-F816-4208-84A1-2EF7646E89E6}" presName="fulcrum" presStyleLbl="alignAccFollowNode1" presStyleIdx="2" presStyleCnt="4"/>
      <dgm:spPr/>
    </dgm:pt>
    <dgm:pt modelId="{C7612664-6778-4DD1-BAA3-3C3BE542CDD8}" type="pres">
      <dgm:prSet presAssocID="{EFC34945-F816-4208-84A1-2EF7646E89E6}" presName="balance_23" presStyleLbl="alignAccFollowNode1" presStyleIdx="3" presStyleCnt="4" custScaleX="148512" custScaleY="102573">
        <dgm:presLayoutVars>
          <dgm:bulletEnabled val="1"/>
        </dgm:presLayoutVars>
      </dgm:prSet>
      <dgm:spPr/>
    </dgm:pt>
    <dgm:pt modelId="{4A8BC099-4189-4813-BD9F-A26A3457375F}" type="pres">
      <dgm:prSet presAssocID="{EFC34945-F816-4208-84A1-2EF7646E89E6}" presName="right_23_1" presStyleLbl="node1" presStyleIdx="0" presStyleCnt="5" custScaleX="180330" custLinFactNeighborX="4956" custLinFactNeighborY="-90023">
        <dgm:presLayoutVars>
          <dgm:bulletEnabled val="1"/>
        </dgm:presLayoutVars>
      </dgm:prSet>
      <dgm:spPr/>
    </dgm:pt>
    <dgm:pt modelId="{653F7833-123F-465B-AC0D-945B5DD645D1}" type="pres">
      <dgm:prSet presAssocID="{EFC34945-F816-4208-84A1-2EF7646E89E6}" presName="right_23_2" presStyleLbl="node1" presStyleIdx="1" presStyleCnt="5" custScaleX="186799" custLinFactNeighborX="377" custLinFactNeighborY="94878">
        <dgm:presLayoutVars>
          <dgm:bulletEnabled val="1"/>
        </dgm:presLayoutVars>
      </dgm:prSet>
      <dgm:spPr/>
    </dgm:pt>
    <dgm:pt modelId="{5D64222B-BD71-4B03-945C-2C170617CE06}" type="pres">
      <dgm:prSet presAssocID="{EFC34945-F816-4208-84A1-2EF7646E89E6}" presName="right_23_3" presStyleLbl="node1" presStyleIdx="2" presStyleCnt="5" custScaleX="173156" custLinFactNeighborX="1785">
        <dgm:presLayoutVars>
          <dgm:bulletEnabled val="1"/>
        </dgm:presLayoutVars>
      </dgm:prSet>
      <dgm:spPr/>
    </dgm:pt>
    <dgm:pt modelId="{1D4B83CB-18B4-4F1C-98DE-FFC9C987D676}" type="pres">
      <dgm:prSet presAssocID="{EFC34945-F816-4208-84A1-2EF7646E89E6}" presName="left_23_1" presStyleLbl="node1" presStyleIdx="3" presStyleCnt="5" custScaleX="176472" custLinFactNeighborX="-38556" custLinFactNeighborY="-4981">
        <dgm:presLayoutVars>
          <dgm:bulletEnabled val="1"/>
        </dgm:presLayoutVars>
      </dgm:prSet>
      <dgm:spPr/>
    </dgm:pt>
    <dgm:pt modelId="{6C8AD745-E1A7-4DAB-BA3A-57C2A6A69177}" type="pres">
      <dgm:prSet presAssocID="{EFC34945-F816-4208-84A1-2EF7646E89E6}" presName="left_23_2" presStyleLbl="node1" presStyleIdx="4" presStyleCnt="5" custScaleX="162829" custLinFactNeighborX="-35819" custLinFactNeighborY="-2945">
        <dgm:presLayoutVars>
          <dgm:bulletEnabled val="1"/>
        </dgm:presLayoutVars>
      </dgm:prSet>
      <dgm:spPr/>
    </dgm:pt>
  </dgm:ptLst>
  <dgm:cxnLst>
    <dgm:cxn modelId="{619A7500-9B79-4F16-8F98-2B8313B17889}" type="presOf" srcId="{6B79D5C1-0BE2-4BC1-8273-2F195C8D2562}" destId="{79DA7A5A-618C-4932-8C5E-0AA5DDC34DDB}" srcOrd="0" destOrd="0" presId="urn:microsoft.com/office/officeart/2005/8/layout/balance1"/>
    <dgm:cxn modelId="{1B1EDC14-252D-4AEA-9474-EAAD77B957D0}" srcId="{EFC34945-F816-4208-84A1-2EF7646E89E6}" destId="{EF477252-559D-477F-B1F6-5210A83465C9}" srcOrd="1" destOrd="0" parTransId="{E8E3957F-E20A-4D1E-8FCA-5151CE3DF72A}" sibTransId="{EC435A9A-F55B-4993-8684-9F4DCBE35099}"/>
    <dgm:cxn modelId="{6B05551D-2451-4009-94E6-17A938EDA513}" srcId="{EFC34945-F816-4208-84A1-2EF7646E89E6}" destId="{6B79D5C1-0BE2-4BC1-8273-2F195C8D2562}" srcOrd="0" destOrd="0" parTransId="{6761FA6D-03C5-4E8A-9856-576E9263A563}" sibTransId="{CE8BD1E7-E1B5-4EDC-80F2-123496CCCFF0}"/>
    <dgm:cxn modelId="{1FAEE05F-CF07-4FB9-BE40-3D8D43D96CFA}" type="presOf" srcId="{A89307C3-4836-47CF-A4D9-8F4FED58B46E}" destId="{6C8AD745-E1A7-4DAB-BA3A-57C2A6A69177}" srcOrd="0" destOrd="0" presId="urn:microsoft.com/office/officeart/2005/8/layout/balance1"/>
    <dgm:cxn modelId="{A4C6A358-5BC9-44ED-8A76-1B5146115172}" type="presOf" srcId="{F735B59F-126E-4C94-B859-7F72C77D5828}" destId="{4A8BC099-4189-4813-BD9F-A26A3457375F}" srcOrd="0" destOrd="0" presId="urn:microsoft.com/office/officeart/2005/8/layout/balance1"/>
    <dgm:cxn modelId="{2D00A48F-C9E4-4F6E-A36B-68F208ADBEEF}" type="presOf" srcId="{EFC34945-F816-4208-84A1-2EF7646E89E6}" destId="{326A6BD3-7B85-4AEE-B49B-5D404E69A0AD}" srcOrd="0" destOrd="0" presId="urn:microsoft.com/office/officeart/2005/8/layout/balance1"/>
    <dgm:cxn modelId="{269A8D9F-B483-470C-93B3-28A0AFEE4487}" srcId="{EF477252-559D-477F-B1F6-5210A83465C9}" destId="{60653826-1C79-42DA-8666-3B777CC4D908}" srcOrd="1" destOrd="0" parTransId="{8BCE0D06-92C8-452B-9851-26A9727BFFB4}" sibTransId="{0B223595-597B-4973-BDE0-15462B7CFDC8}"/>
    <dgm:cxn modelId="{F0CFBAA2-DFBE-403E-B0AD-AE54C48657C4}" srcId="{EF477252-559D-477F-B1F6-5210A83465C9}" destId="{F735B59F-126E-4C94-B859-7F72C77D5828}" srcOrd="0" destOrd="0" parTransId="{CCC65033-2A40-48F8-A017-FD93C707E052}" sibTransId="{394C8AAD-469F-410B-A604-C0CE57E087DB}"/>
    <dgm:cxn modelId="{A464F7A3-36E2-4EF0-911B-68915E5798E6}" type="presOf" srcId="{EF477252-559D-477F-B1F6-5210A83465C9}" destId="{F7A1B859-4128-455C-8F73-E1F45CDEADF4}" srcOrd="0" destOrd="0" presId="urn:microsoft.com/office/officeart/2005/8/layout/balance1"/>
    <dgm:cxn modelId="{E960FBC6-C02B-4DE6-A539-D3B9504F837D}" srcId="{6B79D5C1-0BE2-4BC1-8273-2F195C8D2562}" destId="{A89307C3-4836-47CF-A4D9-8F4FED58B46E}" srcOrd="1" destOrd="0" parTransId="{E414B8C8-CD8D-4E5A-9788-C280D1C8026A}" sibTransId="{ADBF2F73-5EFC-4184-99C3-C05D99009026}"/>
    <dgm:cxn modelId="{14D7B9DA-F8C2-489E-B25A-D59CC2512E12}" srcId="{6B79D5C1-0BE2-4BC1-8273-2F195C8D2562}" destId="{7E8066D5-9685-4265-86FF-C6BB722ADAFA}" srcOrd="0" destOrd="0" parTransId="{20C7E220-57AC-46DF-9D6A-4C11100215CB}" sibTransId="{F75A880B-83CB-43DB-BD2D-B29F1C0EDFB5}"/>
    <dgm:cxn modelId="{C0C210E8-0A1F-4521-B3CD-875F06909263}" type="presOf" srcId="{60653826-1C79-42DA-8666-3B777CC4D908}" destId="{653F7833-123F-465B-AC0D-945B5DD645D1}" srcOrd="0" destOrd="0" presId="urn:microsoft.com/office/officeart/2005/8/layout/balance1"/>
    <dgm:cxn modelId="{CF7133F8-0568-45CF-9E05-58AA00CD7B24}" type="presOf" srcId="{7E8066D5-9685-4265-86FF-C6BB722ADAFA}" destId="{1D4B83CB-18B4-4F1C-98DE-FFC9C987D676}" srcOrd="0" destOrd="0" presId="urn:microsoft.com/office/officeart/2005/8/layout/balance1"/>
    <dgm:cxn modelId="{5AF018FB-6AEA-43D1-A1AC-ADC56AFE32B9}" type="presOf" srcId="{D7F67D00-3A15-49D5-8873-BCA9242C3D60}" destId="{5D64222B-BD71-4B03-945C-2C170617CE06}" srcOrd="0" destOrd="0" presId="urn:microsoft.com/office/officeart/2005/8/layout/balance1"/>
    <dgm:cxn modelId="{DD20DFFC-5475-415D-8F0B-0E96556394D7}" srcId="{EF477252-559D-477F-B1F6-5210A83465C9}" destId="{D7F67D00-3A15-49D5-8873-BCA9242C3D60}" srcOrd="2" destOrd="0" parTransId="{F3ECA28D-EF15-4D3C-A8C8-F83B3F989C6D}" sibTransId="{991016B9-D6F5-4C85-B555-3BD01C7CF1E4}"/>
    <dgm:cxn modelId="{8671BE8F-AE5B-45E2-94A4-EC674AD0FE31}" type="presParOf" srcId="{326A6BD3-7B85-4AEE-B49B-5D404E69A0AD}" destId="{B3D4222F-E2AF-4C37-B4E5-5B89EEF09B91}" srcOrd="0" destOrd="0" presId="urn:microsoft.com/office/officeart/2005/8/layout/balance1"/>
    <dgm:cxn modelId="{98272EFC-8E26-4796-9405-E567A3F78974}" type="presParOf" srcId="{326A6BD3-7B85-4AEE-B49B-5D404E69A0AD}" destId="{341EEBE9-71AC-4043-82B0-85FCABC75417}" srcOrd="1" destOrd="0" presId="urn:microsoft.com/office/officeart/2005/8/layout/balance1"/>
    <dgm:cxn modelId="{DF86A802-7E5B-46FD-9849-0A224B075B86}" type="presParOf" srcId="{341EEBE9-71AC-4043-82B0-85FCABC75417}" destId="{79DA7A5A-618C-4932-8C5E-0AA5DDC34DDB}" srcOrd="0" destOrd="0" presId="urn:microsoft.com/office/officeart/2005/8/layout/balance1"/>
    <dgm:cxn modelId="{EEB94B79-908E-4A2E-93F2-489EA28F00B6}" type="presParOf" srcId="{341EEBE9-71AC-4043-82B0-85FCABC75417}" destId="{F7A1B859-4128-455C-8F73-E1F45CDEADF4}" srcOrd="1" destOrd="0" presId="urn:microsoft.com/office/officeart/2005/8/layout/balance1"/>
    <dgm:cxn modelId="{F481F586-2223-48C4-A5B9-0A28543296C4}" type="presParOf" srcId="{326A6BD3-7B85-4AEE-B49B-5D404E69A0AD}" destId="{0BAFDB09-E2C2-44BA-B1A6-9A7C59BA56BB}" srcOrd="2" destOrd="0" presId="urn:microsoft.com/office/officeart/2005/8/layout/balance1"/>
    <dgm:cxn modelId="{BE60F4B2-6627-43F2-A462-622E7A706844}" type="presParOf" srcId="{0BAFDB09-E2C2-44BA-B1A6-9A7C59BA56BB}" destId="{085BEFB7-E4ED-49AA-9787-6A1BEF7C8E29}" srcOrd="0" destOrd="0" presId="urn:microsoft.com/office/officeart/2005/8/layout/balance1"/>
    <dgm:cxn modelId="{4A75C0DF-75B3-47D5-A42D-DA6E547B061D}" type="presParOf" srcId="{0BAFDB09-E2C2-44BA-B1A6-9A7C59BA56BB}" destId="{33B1F502-5DF6-40CE-926B-A3950A45739B}" srcOrd="1" destOrd="0" presId="urn:microsoft.com/office/officeart/2005/8/layout/balance1"/>
    <dgm:cxn modelId="{64EDD521-7443-4AF5-A433-5A6FBA72A184}" type="presParOf" srcId="{0BAFDB09-E2C2-44BA-B1A6-9A7C59BA56BB}" destId="{C7612664-6778-4DD1-BAA3-3C3BE542CDD8}" srcOrd="2" destOrd="0" presId="urn:microsoft.com/office/officeart/2005/8/layout/balance1"/>
    <dgm:cxn modelId="{49084D94-64F2-4B6F-AFE0-EDAF0F1799AD}" type="presParOf" srcId="{0BAFDB09-E2C2-44BA-B1A6-9A7C59BA56BB}" destId="{4A8BC099-4189-4813-BD9F-A26A3457375F}" srcOrd="3" destOrd="0" presId="urn:microsoft.com/office/officeart/2005/8/layout/balance1"/>
    <dgm:cxn modelId="{32171251-1D45-4CDC-81C2-5CC4CE83ADE8}" type="presParOf" srcId="{0BAFDB09-E2C2-44BA-B1A6-9A7C59BA56BB}" destId="{653F7833-123F-465B-AC0D-945B5DD645D1}" srcOrd="4" destOrd="0" presId="urn:microsoft.com/office/officeart/2005/8/layout/balance1"/>
    <dgm:cxn modelId="{D85D0C43-07BC-4283-A099-E87ECD93FD65}" type="presParOf" srcId="{0BAFDB09-E2C2-44BA-B1A6-9A7C59BA56BB}" destId="{5D64222B-BD71-4B03-945C-2C170617CE06}" srcOrd="5" destOrd="0" presId="urn:microsoft.com/office/officeart/2005/8/layout/balance1"/>
    <dgm:cxn modelId="{31458C32-4B6A-4711-BDD8-524BDCD68E19}" type="presParOf" srcId="{0BAFDB09-E2C2-44BA-B1A6-9A7C59BA56BB}" destId="{1D4B83CB-18B4-4F1C-98DE-FFC9C987D676}" srcOrd="6" destOrd="0" presId="urn:microsoft.com/office/officeart/2005/8/layout/balance1"/>
    <dgm:cxn modelId="{9C6EBB87-972E-436D-84E6-25FEFE3046DE}" type="presParOf" srcId="{0BAFDB09-E2C2-44BA-B1A6-9A7C59BA56BB}" destId="{6C8AD745-E1A7-4DAB-BA3A-57C2A6A69177}" srcOrd="7" destOrd="0" presId="urn:microsoft.com/office/officeart/2005/8/layout/balanc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FC34945-F816-4208-84A1-2EF7646E89E6}" type="doc">
      <dgm:prSet loTypeId="urn:microsoft.com/office/officeart/2005/8/layout/balance1" loCatId="relationship" qsTypeId="urn:microsoft.com/office/officeart/2005/8/quickstyle/simple1" qsCatId="simple" csTypeId="urn:microsoft.com/office/officeart/2005/8/colors/accent1_2" csCatId="accent1" phldr="1"/>
      <dgm:spPr/>
      <dgm:t>
        <a:bodyPr/>
        <a:lstStyle/>
        <a:p>
          <a:endParaRPr lang="en-GB"/>
        </a:p>
      </dgm:t>
    </dgm:pt>
    <dgm:pt modelId="{6B79D5C1-0BE2-4BC1-8273-2F195C8D2562}">
      <dgm:prSet phldrT="[Text]"/>
      <dgm:spPr/>
      <dgm:t>
        <a:bodyPr/>
        <a:lstStyle/>
        <a:p>
          <a:r>
            <a:rPr lang="en-GB" dirty="0">
              <a:solidFill>
                <a:schemeClr val="tx1"/>
              </a:solidFill>
              <a:effectLst/>
              <a:latin typeface="+mn-lt"/>
              <a:ea typeface="+mn-ea"/>
              <a:cs typeface="+mn-cs"/>
            </a:rPr>
            <a:t>≤</a:t>
          </a:r>
          <a:r>
            <a:rPr lang="en-GB" dirty="0"/>
            <a:t>3 months</a:t>
          </a:r>
        </a:p>
      </dgm:t>
    </dgm:pt>
    <dgm:pt modelId="{6761FA6D-03C5-4E8A-9856-576E9263A563}" type="parTrans" cxnId="{6B05551D-2451-4009-94E6-17A938EDA513}">
      <dgm:prSet/>
      <dgm:spPr/>
      <dgm:t>
        <a:bodyPr/>
        <a:lstStyle/>
        <a:p>
          <a:endParaRPr lang="en-GB"/>
        </a:p>
      </dgm:t>
    </dgm:pt>
    <dgm:pt modelId="{CE8BD1E7-E1B5-4EDC-80F2-123496CCCFF0}" type="sibTrans" cxnId="{6B05551D-2451-4009-94E6-17A938EDA513}">
      <dgm:prSet/>
      <dgm:spPr/>
      <dgm:t>
        <a:bodyPr/>
        <a:lstStyle/>
        <a:p>
          <a:endParaRPr lang="en-GB"/>
        </a:p>
      </dgm:t>
    </dgm:pt>
    <dgm:pt modelId="{7E8066D5-9685-4265-86FF-C6BB722ADAFA}">
      <dgm:prSet phldrT="[Text]"/>
      <dgm:spPr/>
      <dgm:t>
        <a:bodyPr/>
        <a:lstStyle/>
        <a:p>
          <a:r>
            <a:rPr lang="en-GB" dirty="0">
              <a:solidFill>
                <a:srgbClr val="002060"/>
              </a:solidFill>
              <a:effectLst/>
              <a:latin typeface="+mn-lt"/>
              <a:ea typeface="+mn-ea"/>
              <a:cs typeface="+mn-cs"/>
            </a:rPr>
            <a:t>20-to-50 hours</a:t>
          </a:r>
          <a:endParaRPr lang="en-GB" dirty="0">
            <a:solidFill>
              <a:srgbClr val="002060"/>
            </a:solidFill>
          </a:endParaRPr>
        </a:p>
      </dgm:t>
    </dgm:pt>
    <dgm:pt modelId="{20C7E220-57AC-46DF-9D6A-4C11100215CB}" type="parTrans" cxnId="{14D7B9DA-F8C2-489E-B25A-D59CC2512E12}">
      <dgm:prSet/>
      <dgm:spPr/>
      <dgm:t>
        <a:bodyPr/>
        <a:lstStyle/>
        <a:p>
          <a:endParaRPr lang="en-GB"/>
        </a:p>
      </dgm:t>
    </dgm:pt>
    <dgm:pt modelId="{F75A880B-83CB-43DB-BD2D-B29F1C0EDFB5}" type="sibTrans" cxnId="{14D7B9DA-F8C2-489E-B25A-D59CC2512E12}">
      <dgm:prSet/>
      <dgm:spPr/>
      <dgm:t>
        <a:bodyPr/>
        <a:lstStyle/>
        <a:p>
          <a:endParaRPr lang="en-GB"/>
        </a:p>
      </dgm:t>
    </dgm:pt>
    <dgm:pt modelId="{A89307C3-4836-47CF-A4D9-8F4FED58B46E}">
      <dgm:prSet phldrT="[Text]"/>
      <dgm:spPr/>
      <dgm:t>
        <a:bodyPr/>
        <a:lstStyle/>
        <a:p>
          <a:r>
            <a:rPr lang="en-GB" dirty="0">
              <a:solidFill>
                <a:srgbClr val="002060"/>
              </a:solidFill>
              <a:effectLst/>
              <a:latin typeface="+mn-lt"/>
              <a:ea typeface="+mn-ea"/>
              <a:cs typeface="+mn-cs"/>
            </a:rPr>
            <a:t>≤2 SLT-hours/week</a:t>
          </a:r>
          <a:endParaRPr lang="en-GB" dirty="0">
            <a:solidFill>
              <a:srgbClr val="002060"/>
            </a:solidFill>
          </a:endParaRPr>
        </a:p>
      </dgm:t>
    </dgm:pt>
    <dgm:pt modelId="{E414B8C8-CD8D-4E5A-9788-C280D1C8026A}" type="parTrans" cxnId="{E960FBC6-C02B-4DE6-A539-D3B9504F837D}">
      <dgm:prSet/>
      <dgm:spPr/>
      <dgm:t>
        <a:bodyPr/>
        <a:lstStyle/>
        <a:p>
          <a:endParaRPr lang="en-GB"/>
        </a:p>
      </dgm:t>
    </dgm:pt>
    <dgm:pt modelId="{ADBF2F73-5EFC-4184-99C3-C05D99009026}" type="sibTrans" cxnId="{E960FBC6-C02B-4DE6-A539-D3B9504F837D}">
      <dgm:prSet/>
      <dgm:spPr/>
      <dgm:t>
        <a:bodyPr/>
        <a:lstStyle/>
        <a:p>
          <a:endParaRPr lang="en-GB"/>
        </a:p>
      </dgm:t>
    </dgm:pt>
    <dgm:pt modelId="{EF477252-559D-477F-B1F6-5210A83465C9}">
      <dgm:prSet phldrT="[Text]"/>
      <dgm:spPr/>
      <dgm:t>
        <a:bodyPr/>
        <a:lstStyle/>
        <a:p>
          <a:r>
            <a:rPr lang="en-GB" dirty="0"/>
            <a:t>&gt;3months</a:t>
          </a:r>
        </a:p>
      </dgm:t>
    </dgm:pt>
    <dgm:pt modelId="{E8E3957F-E20A-4D1E-8FCA-5151CE3DF72A}" type="parTrans" cxnId="{1B1EDC14-252D-4AEA-9474-EAAD77B957D0}">
      <dgm:prSet/>
      <dgm:spPr/>
      <dgm:t>
        <a:bodyPr/>
        <a:lstStyle/>
        <a:p>
          <a:endParaRPr lang="en-GB"/>
        </a:p>
      </dgm:t>
    </dgm:pt>
    <dgm:pt modelId="{EC435A9A-F55B-4993-8684-9F4DCBE35099}" type="sibTrans" cxnId="{1B1EDC14-252D-4AEA-9474-EAAD77B957D0}">
      <dgm:prSet/>
      <dgm:spPr/>
      <dgm:t>
        <a:bodyPr/>
        <a:lstStyle/>
        <a:p>
          <a:endParaRPr lang="en-GB"/>
        </a:p>
      </dgm:t>
    </dgm:pt>
    <dgm:pt modelId="{60653826-1C79-42DA-8666-3B777CC4D908}">
      <dgm:prSet phldrT="[Text]"/>
      <dgm:spPr/>
      <dgm:t>
        <a:bodyPr/>
        <a:lstStyle/>
        <a:p>
          <a:r>
            <a:rPr lang="en-GB" dirty="0">
              <a:solidFill>
                <a:srgbClr val="002060"/>
              </a:solidFill>
              <a:effectLst/>
              <a:latin typeface="+mn-lt"/>
              <a:ea typeface="+mn-ea"/>
              <a:cs typeface="+mn-cs"/>
            </a:rPr>
            <a:t>≥50 hours</a:t>
          </a:r>
          <a:endParaRPr lang="en-GB" dirty="0">
            <a:solidFill>
              <a:srgbClr val="002060"/>
            </a:solidFill>
          </a:endParaRPr>
        </a:p>
      </dgm:t>
    </dgm:pt>
    <dgm:pt modelId="{8BCE0D06-92C8-452B-9851-26A9727BFFB4}" type="parTrans" cxnId="{269A8D9F-B483-470C-93B3-28A0AFEE4487}">
      <dgm:prSet/>
      <dgm:spPr/>
      <dgm:t>
        <a:bodyPr/>
        <a:lstStyle/>
        <a:p>
          <a:endParaRPr lang="en-GB"/>
        </a:p>
      </dgm:t>
    </dgm:pt>
    <dgm:pt modelId="{0B223595-597B-4973-BDE0-15462B7CFDC8}" type="sibTrans" cxnId="{269A8D9F-B483-470C-93B3-28A0AFEE4487}">
      <dgm:prSet/>
      <dgm:spPr/>
      <dgm:t>
        <a:bodyPr/>
        <a:lstStyle/>
        <a:p>
          <a:endParaRPr lang="en-GB"/>
        </a:p>
      </dgm:t>
    </dgm:pt>
    <dgm:pt modelId="{D7F67D00-3A15-49D5-8873-BCA9242C3D60}">
      <dgm:prSet phldrT="[Text]"/>
      <dgm:spPr/>
      <dgm:t>
        <a:bodyPr/>
        <a:lstStyle/>
        <a:p>
          <a:r>
            <a:rPr lang="en-GB" dirty="0">
              <a:solidFill>
                <a:srgbClr val="002060"/>
              </a:solidFill>
              <a:effectLst/>
              <a:latin typeface="+mn-lt"/>
              <a:ea typeface="+mn-ea"/>
              <a:cs typeface="+mn-cs"/>
            </a:rPr>
            <a:t>3-4 SLT-hours/week</a:t>
          </a:r>
          <a:endParaRPr lang="en-GB" dirty="0">
            <a:solidFill>
              <a:srgbClr val="002060"/>
            </a:solidFill>
          </a:endParaRPr>
        </a:p>
      </dgm:t>
    </dgm:pt>
    <dgm:pt modelId="{F3ECA28D-EF15-4D3C-A8C8-F83B3F989C6D}" type="parTrans" cxnId="{DD20DFFC-5475-415D-8F0B-0E96556394D7}">
      <dgm:prSet/>
      <dgm:spPr/>
      <dgm:t>
        <a:bodyPr/>
        <a:lstStyle/>
        <a:p>
          <a:endParaRPr lang="en-GB"/>
        </a:p>
      </dgm:t>
    </dgm:pt>
    <dgm:pt modelId="{991016B9-D6F5-4C85-B555-3BD01C7CF1E4}" type="sibTrans" cxnId="{DD20DFFC-5475-415D-8F0B-0E96556394D7}">
      <dgm:prSet/>
      <dgm:spPr/>
      <dgm:t>
        <a:bodyPr/>
        <a:lstStyle/>
        <a:p>
          <a:endParaRPr lang="en-GB"/>
        </a:p>
      </dgm:t>
    </dgm:pt>
    <dgm:pt modelId="{326A6BD3-7B85-4AEE-B49B-5D404E69A0AD}" type="pres">
      <dgm:prSet presAssocID="{EFC34945-F816-4208-84A1-2EF7646E89E6}" presName="outerComposite" presStyleCnt="0">
        <dgm:presLayoutVars>
          <dgm:chMax val="2"/>
          <dgm:animLvl val="lvl"/>
          <dgm:resizeHandles val="exact"/>
        </dgm:presLayoutVars>
      </dgm:prSet>
      <dgm:spPr/>
    </dgm:pt>
    <dgm:pt modelId="{B3D4222F-E2AF-4C37-B4E5-5B89EEF09B91}" type="pres">
      <dgm:prSet presAssocID="{EFC34945-F816-4208-84A1-2EF7646E89E6}" presName="dummyMaxCanvas" presStyleCnt="0"/>
      <dgm:spPr/>
    </dgm:pt>
    <dgm:pt modelId="{341EEBE9-71AC-4043-82B0-85FCABC75417}" type="pres">
      <dgm:prSet presAssocID="{EFC34945-F816-4208-84A1-2EF7646E89E6}" presName="parentComposite" presStyleCnt="0"/>
      <dgm:spPr/>
    </dgm:pt>
    <dgm:pt modelId="{79DA7A5A-618C-4932-8C5E-0AA5DDC34DDB}" type="pres">
      <dgm:prSet presAssocID="{EFC34945-F816-4208-84A1-2EF7646E89E6}" presName="parent1" presStyleLbl="alignAccFollowNode1" presStyleIdx="0" presStyleCnt="4">
        <dgm:presLayoutVars>
          <dgm:chMax val="4"/>
        </dgm:presLayoutVars>
      </dgm:prSet>
      <dgm:spPr/>
    </dgm:pt>
    <dgm:pt modelId="{F7A1B859-4128-455C-8F73-E1F45CDEADF4}" type="pres">
      <dgm:prSet presAssocID="{EFC34945-F816-4208-84A1-2EF7646E89E6}" presName="parent2" presStyleLbl="alignAccFollowNode1" presStyleIdx="1" presStyleCnt="4">
        <dgm:presLayoutVars>
          <dgm:chMax val="4"/>
        </dgm:presLayoutVars>
      </dgm:prSet>
      <dgm:spPr/>
    </dgm:pt>
    <dgm:pt modelId="{0BAFDB09-E2C2-44BA-B1A6-9A7C59BA56BB}" type="pres">
      <dgm:prSet presAssocID="{EFC34945-F816-4208-84A1-2EF7646E89E6}" presName="childrenComposite" presStyleCnt="0"/>
      <dgm:spPr/>
    </dgm:pt>
    <dgm:pt modelId="{085BEFB7-E4ED-49AA-9787-6A1BEF7C8E29}" type="pres">
      <dgm:prSet presAssocID="{EFC34945-F816-4208-84A1-2EF7646E89E6}" presName="dummyMaxCanvas_ChildArea" presStyleCnt="0"/>
      <dgm:spPr/>
    </dgm:pt>
    <dgm:pt modelId="{33B1F502-5DF6-40CE-926B-A3950A45739B}" type="pres">
      <dgm:prSet presAssocID="{EFC34945-F816-4208-84A1-2EF7646E89E6}" presName="fulcrum" presStyleLbl="alignAccFollowNode1" presStyleIdx="2" presStyleCnt="4"/>
      <dgm:spPr/>
    </dgm:pt>
    <dgm:pt modelId="{EAEFA7FA-C4B9-44B9-B7E4-7A0B730B6613}" type="pres">
      <dgm:prSet presAssocID="{EFC34945-F816-4208-84A1-2EF7646E89E6}" presName="balance_22" presStyleLbl="alignAccFollowNode1" presStyleIdx="3" presStyleCnt="4">
        <dgm:presLayoutVars>
          <dgm:bulletEnabled val="1"/>
        </dgm:presLayoutVars>
      </dgm:prSet>
      <dgm:spPr/>
    </dgm:pt>
    <dgm:pt modelId="{0257908E-FB76-4C3D-A7D4-DAA487D5A451}" type="pres">
      <dgm:prSet presAssocID="{EFC34945-F816-4208-84A1-2EF7646E89E6}" presName="right_22_1" presStyleLbl="node1" presStyleIdx="0" presStyleCnt="4">
        <dgm:presLayoutVars>
          <dgm:bulletEnabled val="1"/>
        </dgm:presLayoutVars>
      </dgm:prSet>
      <dgm:spPr/>
    </dgm:pt>
    <dgm:pt modelId="{B28D2A9F-412A-4F3B-869C-79BFAF03793B}" type="pres">
      <dgm:prSet presAssocID="{EFC34945-F816-4208-84A1-2EF7646E89E6}" presName="right_22_2" presStyleLbl="node1" presStyleIdx="1" presStyleCnt="4">
        <dgm:presLayoutVars>
          <dgm:bulletEnabled val="1"/>
        </dgm:presLayoutVars>
      </dgm:prSet>
      <dgm:spPr/>
    </dgm:pt>
    <dgm:pt modelId="{05D4035F-FD7C-43E7-8EE3-059C63F22D70}" type="pres">
      <dgm:prSet presAssocID="{EFC34945-F816-4208-84A1-2EF7646E89E6}" presName="left_22_1" presStyleLbl="node1" presStyleIdx="2" presStyleCnt="4">
        <dgm:presLayoutVars>
          <dgm:bulletEnabled val="1"/>
        </dgm:presLayoutVars>
      </dgm:prSet>
      <dgm:spPr/>
    </dgm:pt>
    <dgm:pt modelId="{718CE25C-5A6F-4D4A-9F53-8B6A43B500B5}" type="pres">
      <dgm:prSet presAssocID="{EFC34945-F816-4208-84A1-2EF7646E89E6}" presName="left_22_2" presStyleLbl="node1" presStyleIdx="3" presStyleCnt="4">
        <dgm:presLayoutVars>
          <dgm:bulletEnabled val="1"/>
        </dgm:presLayoutVars>
      </dgm:prSet>
      <dgm:spPr/>
    </dgm:pt>
  </dgm:ptLst>
  <dgm:cxnLst>
    <dgm:cxn modelId="{619A7500-9B79-4F16-8F98-2B8313B17889}" type="presOf" srcId="{6B79D5C1-0BE2-4BC1-8273-2F195C8D2562}" destId="{79DA7A5A-618C-4932-8C5E-0AA5DDC34DDB}" srcOrd="0" destOrd="0" presId="urn:microsoft.com/office/officeart/2005/8/layout/balance1"/>
    <dgm:cxn modelId="{1B1EDC14-252D-4AEA-9474-EAAD77B957D0}" srcId="{EFC34945-F816-4208-84A1-2EF7646E89E6}" destId="{EF477252-559D-477F-B1F6-5210A83465C9}" srcOrd="1" destOrd="0" parTransId="{E8E3957F-E20A-4D1E-8FCA-5151CE3DF72A}" sibTransId="{EC435A9A-F55B-4993-8684-9F4DCBE35099}"/>
    <dgm:cxn modelId="{6B05551D-2451-4009-94E6-17A938EDA513}" srcId="{EFC34945-F816-4208-84A1-2EF7646E89E6}" destId="{6B79D5C1-0BE2-4BC1-8273-2F195C8D2562}" srcOrd="0" destOrd="0" parTransId="{6761FA6D-03C5-4E8A-9856-576E9263A563}" sibTransId="{CE8BD1E7-E1B5-4EDC-80F2-123496CCCFF0}"/>
    <dgm:cxn modelId="{55ACC229-0837-4D11-9101-4AEF89A95A67}" type="presOf" srcId="{7E8066D5-9685-4265-86FF-C6BB722ADAFA}" destId="{05D4035F-FD7C-43E7-8EE3-059C63F22D70}" srcOrd="0" destOrd="0" presId="urn:microsoft.com/office/officeart/2005/8/layout/balance1"/>
    <dgm:cxn modelId="{2D00A48F-C9E4-4F6E-A36B-68F208ADBEEF}" type="presOf" srcId="{EFC34945-F816-4208-84A1-2EF7646E89E6}" destId="{326A6BD3-7B85-4AEE-B49B-5D404E69A0AD}" srcOrd="0" destOrd="0" presId="urn:microsoft.com/office/officeart/2005/8/layout/balance1"/>
    <dgm:cxn modelId="{269A8D9F-B483-470C-93B3-28A0AFEE4487}" srcId="{EF477252-559D-477F-B1F6-5210A83465C9}" destId="{60653826-1C79-42DA-8666-3B777CC4D908}" srcOrd="0" destOrd="0" parTransId="{8BCE0D06-92C8-452B-9851-26A9727BFFB4}" sibTransId="{0B223595-597B-4973-BDE0-15462B7CFDC8}"/>
    <dgm:cxn modelId="{A464F7A3-36E2-4EF0-911B-68915E5798E6}" type="presOf" srcId="{EF477252-559D-477F-B1F6-5210A83465C9}" destId="{F7A1B859-4128-455C-8F73-E1F45CDEADF4}" srcOrd="0" destOrd="0" presId="urn:microsoft.com/office/officeart/2005/8/layout/balance1"/>
    <dgm:cxn modelId="{F32F4CC0-53C7-46E1-9042-7B5780BB17AD}" type="presOf" srcId="{A89307C3-4836-47CF-A4D9-8F4FED58B46E}" destId="{718CE25C-5A6F-4D4A-9F53-8B6A43B500B5}" srcOrd="0" destOrd="0" presId="urn:microsoft.com/office/officeart/2005/8/layout/balance1"/>
    <dgm:cxn modelId="{E960FBC6-C02B-4DE6-A539-D3B9504F837D}" srcId="{6B79D5C1-0BE2-4BC1-8273-2F195C8D2562}" destId="{A89307C3-4836-47CF-A4D9-8F4FED58B46E}" srcOrd="1" destOrd="0" parTransId="{E414B8C8-CD8D-4E5A-9788-C280D1C8026A}" sibTransId="{ADBF2F73-5EFC-4184-99C3-C05D99009026}"/>
    <dgm:cxn modelId="{BF4D2ED9-BB7A-448C-A396-E84586A46070}" type="presOf" srcId="{60653826-1C79-42DA-8666-3B777CC4D908}" destId="{0257908E-FB76-4C3D-A7D4-DAA487D5A451}" srcOrd="0" destOrd="0" presId="urn:microsoft.com/office/officeart/2005/8/layout/balance1"/>
    <dgm:cxn modelId="{14D7B9DA-F8C2-489E-B25A-D59CC2512E12}" srcId="{6B79D5C1-0BE2-4BC1-8273-2F195C8D2562}" destId="{7E8066D5-9685-4265-86FF-C6BB722ADAFA}" srcOrd="0" destOrd="0" parTransId="{20C7E220-57AC-46DF-9D6A-4C11100215CB}" sibTransId="{F75A880B-83CB-43DB-BD2D-B29F1C0EDFB5}"/>
    <dgm:cxn modelId="{4E68FFED-7C20-4104-9381-A7DB74158A67}" type="presOf" srcId="{D7F67D00-3A15-49D5-8873-BCA9242C3D60}" destId="{B28D2A9F-412A-4F3B-869C-79BFAF03793B}" srcOrd="0" destOrd="0" presId="urn:microsoft.com/office/officeart/2005/8/layout/balance1"/>
    <dgm:cxn modelId="{DD20DFFC-5475-415D-8F0B-0E96556394D7}" srcId="{EF477252-559D-477F-B1F6-5210A83465C9}" destId="{D7F67D00-3A15-49D5-8873-BCA9242C3D60}" srcOrd="1" destOrd="0" parTransId="{F3ECA28D-EF15-4D3C-A8C8-F83B3F989C6D}" sibTransId="{991016B9-D6F5-4C85-B555-3BD01C7CF1E4}"/>
    <dgm:cxn modelId="{8671BE8F-AE5B-45E2-94A4-EC674AD0FE31}" type="presParOf" srcId="{326A6BD3-7B85-4AEE-B49B-5D404E69A0AD}" destId="{B3D4222F-E2AF-4C37-B4E5-5B89EEF09B91}" srcOrd="0" destOrd="0" presId="urn:microsoft.com/office/officeart/2005/8/layout/balance1"/>
    <dgm:cxn modelId="{98272EFC-8E26-4796-9405-E567A3F78974}" type="presParOf" srcId="{326A6BD3-7B85-4AEE-B49B-5D404E69A0AD}" destId="{341EEBE9-71AC-4043-82B0-85FCABC75417}" srcOrd="1" destOrd="0" presId="urn:microsoft.com/office/officeart/2005/8/layout/balance1"/>
    <dgm:cxn modelId="{DF86A802-7E5B-46FD-9849-0A224B075B86}" type="presParOf" srcId="{341EEBE9-71AC-4043-82B0-85FCABC75417}" destId="{79DA7A5A-618C-4932-8C5E-0AA5DDC34DDB}" srcOrd="0" destOrd="0" presId="urn:microsoft.com/office/officeart/2005/8/layout/balance1"/>
    <dgm:cxn modelId="{EEB94B79-908E-4A2E-93F2-489EA28F00B6}" type="presParOf" srcId="{341EEBE9-71AC-4043-82B0-85FCABC75417}" destId="{F7A1B859-4128-455C-8F73-E1F45CDEADF4}" srcOrd="1" destOrd="0" presId="urn:microsoft.com/office/officeart/2005/8/layout/balance1"/>
    <dgm:cxn modelId="{F481F586-2223-48C4-A5B9-0A28543296C4}" type="presParOf" srcId="{326A6BD3-7B85-4AEE-B49B-5D404E69A0AD}" destId="{0BAFDB09-E2C2-44BA-B1A6-9A7C59BA56BB}" srcOrd="2" destOrd="0" presId="urn:microsoft.com/office/officeart/2005/8/layout/balance1"/>
    <dgm:cxn modelId="{BE60F4B2-6627-43F2-A462-622E7A706844}" type="presParOf" srcId="{0BAFDB09-E2C2-44BA-B1A6-9A7C59BA56BB}" destId="{085BEFB7-E4ED-49AA-9787-6A1BEF7C8E29}" srcOrd="0" destOrd="0" presId="urn:microsoft.com/office/officeart/2005/8/layout/balance1"/>
    <dgm:cxn modelId="{4A75C0DF-75B3-47D5-A42D-DA6E547B061D}" type="presParOf" srcId="{0BAFDB09-E2C2-44BA-B1A6-9A7C59BA56BB}" destId="{33B1F502-5DF6-40CE-926B-A3950A45739B}" srcOrd="1" destOrd="0" presId="urn:microsoft.com/office/officeart/2005/8/layout/balance1"/>
    <dgm:cxn modelId="{1E57305E-9618-4DA3-A600-A599886090AA}" type="presParOf" srcId="{0BAFDB09-E2C2-44BA-B1A6-9A7C59BA56BB}" destId="{EAEFA7FA-C4B9-44B9-B7E4-7A0B730B6613}" srcOrd="2" destOrd="0" presId="urn:microsoft.com/office/officeart/2005/8/layout/balance1"/>
    <dgm:cxn modelId="{86249B43-B517-40D7-BD71-6A969037A5EF}" type="presParOf" srcId="{0BAFDB09-E2C2-44BA-B1A6-9A7C59BA56BB}" destId="{0257908E-FB76-4C3D-A7D4-DAA487D5A451}" srcOrd="3" destOrd="0" presId="urn:microsoft.com/office/officeart/2005/8/layout/balance1"/>
    <dgm:cxn modelId="{9517587B-4426-459F-814C-8A0881A8CEE1}" type="presParOf" srcId="{0BAFDB09-E2C2-44BA-B1A6-9A7C59BA56BB}" destId="{B28D2A9F-412A-4F3B-869C-79BFAF03793B}" srcOrd="4" destOrd="0" presId="urn:microsoft.com/office/officeart/2005/8/layout/balance1"/>
    <dgm:cxn modelId="{620BDC6B-C665-43C6-ADA3-00F626B1139D}" type="presParOf" srcId="{0BAFDB09-E2C2-44BA-B1A6-9A7C59BA56BB}" destId="{05D4035F-FD7C-43E7-8EE3-059C63F22D70}" srcOrd="5" destOrd="0" presId="urn:microsoft.com/office/officeart/2005/8/layout/balance1"/>
    <dgm:cxn modelId="{8ABD7D43-539E-4C4B-9BFE-5429984E6CE4}" type="presParOf" srcId="{0BAFDB09-E2C2-44BA-B1A6-9A7C59BA56BB}" destId="{718CE25C-5A6F-4D4A-9F53-8B6A43B500B5}" srcOrd="6" destOrd="0" presId="urn:microsoft.com/office/officeart/2005/8/layout/balanc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FC34945-F816-4208-84A1-2EF7646E89E6}" type="doc">
      <dgm:prSet loTypeId="urn:microsoft.com/office/officeart/2005/8/layout/balance1" loCatId="relationship" qsTypeId="urn:microsoft.com/office/officeart/2005/8/quickstyle/simple1" qsCatId="simple" csTypeId="urn:microsoft.com/office/officeart/2005/8/colors/accent1_2" csCatId="accent1" phldr="1"/>
      <dgm:spPr/>
      <dgm:t>
        <a:bodyPr/>
        <a:lstStyle/>
        <a:p>
          <a:endParaRPr lang="en-GB"/>
        </a:p>
      </dgm:t>
    </dgm:pt>
    <dgm:pt modelId="{6B79D5C1-0BE2-4BC1-8273-2F195C8D2562}">
      <dgm:prSet phldrT="[Text]"/>
      <dgm:spPr/>
      <dgm:t>
        <a:bodyPr/>
        <a:lstStyle/>
        <a:p>
          <a:r>
            <a:rPr lang="en-GB" dirty="0"/>
            <a:t>Moderate -Severe</a:t>
          </a:r>
        </a:p>
      </dgm:t>
    </dgm:pt>
    <dgm:pt modelId="{6761FA6D-03C5-4E8A-9856-576E9263A563}" type="parTrans" cxnId="{6B05551D-2451-4009-94E6-17A938EDA513}">
      <dgm:prSet/>
      <dgm:spPr/>
      <dgm:t>
        <a:bodyPr/>
        <a:lstStyle/>
        <a:p>
          <a:endParaRPr lang="en-GB"/>
        </a:p>
      </dgm:t>
    </dgm:pt>
    <dgm:pt modelId="{CE8BD1E7-E1B5-4EDC-80F2-123496CCCFF0}" type="sibTrans" cxnId="{6B05551D-2451-4009-94E6-17A938EDA513}">
      <dgm:prSet/>
      <dgm:spPr/>
      <dgm:t>
        <a:bodyPr/>
        <a:lstStyle/>
        <a:p>
          <a:endParaRPr lang="en-GB"/>
        </a:p>
      </dgm:t>
    </dgm:pt>
    <dgm:pt modelId="{A89307C3-4836-47CF-A4D9-8F4FED58B46E}">
      <dgm:prSet phldrT="[Text]" custT="1"/>
      <dgm:spPr/>
      <dgm:t>
        <a:bodyPr/>
        <a:lstStyle/>
        <a:p>
          <a:r>
            <a:rPr lang="en-GB" sz="2000" dirty="0">
              <a:solidFill>
                <a:srgbClr val="002060"/>
              </a:solidFill>
              <a:effectLst/>
              <a:latin typeface="+mn-lt"/>
              <a:ea typeface="+mn-ea"/>
              <a:cs typeface="+mn-cs"/>
            </a:rPr>
            <a:t>4 SLT-days/week  </a:t>
          </a:r>
          <a:endParaRPr lang="en-GB" sz="2000" dirty="0">
            <a:solidFill>
              <a:srgbClr val="002060"/>
            </a:solidFill>
          </a:endParaRPr>
        </a:p>
      </dgm:t>
    </dgm:pt>
    <dgm:pt modelId="{E414B8C8-CD8D-4E5A-9788-C280D1C8026A}" type="parTrans" cxnId="{E960FBC6-C02B-4DE6-A539-D3B9504F837D}">
      <dgm:prSet/>
      <dgm:spPr/>
      <dgm:t>
        <a:bodyPr/>
        <a:lstStyle/>
        <a:p>
          <a:endParaRPr lang="en-GB"/>
        </a:p>
      </dgm:t>
    </dgm:pt>
    <dgm:pt modelId="{ADBF2F73-5EFC-4184-99C3-C05D99009026}" type="sibTrans" cxnId="{E960FBC6-C02B-4DE6-A539-D3B9504F837D}">
      <dgm:prSet/>
      <dgm:spPr/>
      <dgm:t>
        <a:bodyPr/>
        <a:lstStyle/>
        <a:p>
          <a:endParaRPr lang="en-GB"/>
        </a:p>
      </dgm:t>
    </dgm:pt>
    <dgm:pt modelId="{EF477252-559D-477F-B1F6-5210A83465C9}">
      <dgm:prSet phldrT="[Text]"/>
      <dgm:spPr/>
      <dgm:t>
        <a:bodyPr/>
        <a:lstStyle/>
        <a:p>
          <a:r>
            <a:rPr lang="en-GB" dirty="0"/>
            <a:t>Mild-moderate</a:t>
          </a:r>
        </a:p>
      </dgm:t>
    </dgm:pt>
    <dgm:pt modelId="{E8E3957F-E20A-4D1E-8FCA-5151CE3DF72A}" type="parTrans" cxnId="{1B1EDC14-252D-4AEA-9474-EAAD77B957D0}">
      <dgm:prSet/>
      <dgm:spPr/>
      <dgm:t>
        <a:bodyPr/>
        <a:lstStyle/>
        <a:p>
          <a:endParaRPr lang="en-GB"/>
        </a:p>
      </dgm:t>
    </dgm:pt>
    <dgm:pt modelId="{EC435A9A-F55B-4993-8684-9F4DCBE35099}" type="sibTrans" cxnId="{1B1EDC14-252D-4AEA-9474-EAAD77B957D0}">
      <dgm:prSet/>
      <dgm:spPr/>
      <dgm:t>
        <a:bodyPr/>
        <a:lstStyle/>
        <a:p>
          <a:endParaRPr lang="en-GB"/>
        </a:p>
      </dgm:t>
    </dgm:pt>
    <dgm:pt modelId="{F735B59F-126E-4C94-B859-7F72C77D5828}">
      <dgm:prSet phldrT="[Text]" custT="1"/>
      <dgm:spPr/>
      <dgm:t>
        <a:bodyPr/>
        <a:lstStyle/>
        <a:p>
          <a:r>
            <a:rPr lang="en-GB" sz="2000" b="0" i="0" dirty="0">
              <a:solidFill>
                <a:srgbClr val="002060"/>
              </a:solidFill>
              <a:effectLst/>
              <a:latin typeface="+mn-lt"/>
              <a:ea typeface="+mn-ea"/>
              <a:cs typeface="+mn-cs"/>
            </a:rPr>
            <a:t>⩾ 4 SLT-days/week functional communication</a:t>
          </a:r>
          <a:endParaRPr lang="en-GB" sz="2000" dirty="0">
            <a:solidFill>
              <a:srgbClr val="002060"/>
            </a:solidFill>
          </a:endParaRPr>
        </a:p>
      </dgm:t>
    </dgm:pt>
    <dgm:pt modelId="{CCC65033-2A40-48F8-A017-FD93C707E052}" type="parTrans" cxnId="{F0CFBAA2-DFBE-403E-B0AD-AE54C48657C4}">
      <dgm:prSet/>
      <dgm:spPr/>
      <dgm:t>
        <a:bodyPr/>
        <a:lstStyle/>
        <a:p>
          <a:endParaRPr lang="en-GB"/>
        </a:p>
      </dgm:t>
    </dgm:pt>
    <dgm:pt modelId="{394C8AAD-469F-410B-A604-C0CE57E087DB}" type="sibTrans" cxnId="{F0CFBAA2-DFBE-403E-B0AD-AE54C48657C4}">
      <dgm:prSet/>
      <dgm:spPr/>
      <dgm:t>
        <a:bodyPr/>
        <a:lstStyle/>
        <a:p>
          <a:endParaRPr lang="en-GB"/>
        </a:p>
      </dgm:t>
    </dgm:pt>
    <dgm:pt modelId="{D7F67D00-3A15-49D5-8873-BCA9242C3D60}">
      <dgm:prSet phldrT="[Text]" custT="1"/>
      <dgm:spPr/>
      <dgm:t>
        <a:bodyPr/>
        <a:lstStyle/>
        <a:p>
          <a:r>
            <a:rPr lang="en-GB" sz="2000" dirty="0">
              <a:solidFill>
                <a:srgbClr val="002060"/>
              </a:solidFill>
              <a:effectLst/>
              <a:latin typeface="+mn-lt"/>
              <a:ea typeface="+mn-ea"/>
              <a:cs typeface="+mn-cs"/>
            </a:rPr>
            <a:t>≥6 days/weekly for overall language</a:t>
          </a:r>
          <a:endParaRPr lang="en-GB" sz="2000" dirty="0">
            <a:solidFill>
              <a:srgbClr val="002060"/>
            </a:solidFill>
          </a:endParaRPr>
        </a:p>
      </dgm:t>
    </dgm:pt>
    <dgm:pt modelId="{F3ECA28D-EF15-4D3C-A8C8-F83B3F989C6D}" type="parTrans" cxnId="{DD20DFFC-5475-415D-8F0B-0E96556394D7}">
      <dgm:prSet/>
      <dgm:spPr/>
      <dgm:t>
        <a:bodyPr/>
        <a:lstStyle/>
        <a:p>
          <a:endParaRPr lang="en-GB"/>
        </a:p>
      </dgm:t>
    </dgm:pt>
    <dgm:pt modelId="{991016B9-D6F5-4C85-B555-3BD01C7CF1E4}" type="sibTrans" cxnId="{DD20DFFC-5475-415D-8F0B-0E96556394D7}">
      <dgm:prSet/>
      <dgm:spPr/>
      <dgm:t>
        <a:bodyPr/>
        <a:lstStyle/>
        <a:p>
          <a:endParaRPr lang="en-GB"/>
        </a:p>
      </dgm:t>
    </dgm:pt>
    <dgm:pt modelId="{326A6BD3-7B85-4AEE-B49B-5D404E69A0AD}" type="pres">
      <dgm:prSet presAssocID="{EFC34945-F816-4208-84A1-2EF7646E89E6}" presName="outerComposite" presStyleCnt="0">
        <dgm:presLayoutVars>
          <dgm:chMax val="2"/>
          <dgm:animLvl val="lvl"/>
          <dgm:resizeHandles val="exact"/>
        </dgm:presLayoutVars>
      </dgm:prSet>
      <dgm:spPr/>
    </dgm:pt>
    <dgm:pt modelId="{B3D4222F-E2AF-4C37-B4E5-5B89EEF09B91}" type="pres">
      <dgm:prSet presAssocID="{EFC34945-F816-4208-84A1-2EF7646E89E6}" presName="dummyMaxCanvas" presStyleCnt="0"/>
      <dgm:spPr/>
    </dgm:pt>
    <dgm:pt modelId="{341EEBE9-71AC-4043-82B0-85FCABC75417}" type="pres">
      <dgm:prSet presAssocID="{EFC34945-F816-4208-84A1-2EF7646E89E6}" presName="parentComposite" presStyleCnt="0"/>
      <dgm:spPr/>
    </dgm:pt>
    <dgm:pt modelId="{79DA7A5A-618C-4932-8C5E-0AA5DDC34DDB}" type="pres">
      <dgm:prSet presAssocID="{EFC34945-F816-4208-84A1-2EF7646E89E6}" presName="parent1" presStyleLbl="alignAccFollowNode1" presStyleIdx="0" presStyleCnt="4">
        <dgm:presLayoutVars>
          <dgm:chMax val="4"/>
        </dgm:presLayoutVars>
      </dgm:prSet>
      <dgm:spPr/>
    </dgm:pt>
    <dgm:pt modelId="{F7A1B859-4128-455C-8F73-E1F45CDEADF4}" type="pres">
      <dgm:prSet presAssocID="{EFC34945-F816-4208-84A1-2EF7646E89E6}" presName="parent2" presStyleLbl="alignAccFollowNode1" presStyleIdx="1" presStyleCnt="4" custLinFactNeighborX="11043">
        <dgm:presLayoutVars>
          <dgm:chMax val="4"/>
        </dgm:presLayoutVars>
      </dgm:prSet>
      <dgm:spPr/>
    </dgm:pt>
    <dgm:pt modelId="{0BAFDB09-E2C2-44BA-B1A6-9A7C59BA56BB}" type="pres">
      <dgm:prSet presAssocID="{EFC34945-F816-4208-84A1-2EF7646E89E6}" presName="childrenComposite" presStyleCnt="0"/>
      <dgm:spPr/>
    </dgm:pt>
    <dgm:pt modelId="{085BEFB7-E4ED-49AA-9787-6A1BEF7C8E29}" type="pres">
      <dgm:prSet presAssocID="{EFC34945-F816-4208-84A1-2EF7646E89E6}" presName="dummyMaxCanvas_ChildArea" presStyleCnt="0"/>
      <dgm:spPr/>
    </dgm:pt>
    <dgm:pt modelId="{33B1F502-5DF6-40CE-926B-A3950A45739B}" type="pres">
      <dgm:prSet presAssocID="{EFC34945-F816-4208-84A1-2EF7646E89E6}" presName="fulcrum" presStyleLbl="alignAccFollowNode1" presStyleIdx="2" presStyleCnt="4"/>
      <dgm:spPr/>
    </dgm:pt>
    <dgm:pt modelId="{FF7BAD21-8442-4755-966A-562637687154}" type="pres">
      <dgm:prSet presAssocID="{EFC34945-F816-4208-84A1-2EF7646E89E6}" presName="balance_12" presStyleLbl="alignAccFollowNode1" presStyleIdx="3" presStyleCnt="4" custScaleX="125493" custScaleY="108798">
        <dgm:presLayoutVars>
          <dgm:bulletEnabled val="1"/>
        </dgm:presLayoutVars>
      </dgm:prSet>
      <dgm:spPr/>
    </dgm:pt>
    <dgm:pt modelId="{795E67CB-A240-460D-9F84-C5A75D6A0686}" type="pres">
      <dgm:prSet presAssocID="{EFC34945-F816-4208-84A1-2EF7646E89E6}" presName="right_12_1" presStyleLbl="node1" presStyleIdx="0" presStyleCnt="3" custScaleX="164598">
        <dgm:presLayoutVars>
          <dgm:bulletEnabled val="1"/>
        </dgm:presLayoutVars>
      </dgm:prSet>
      <dgm:spPr/>
    </dgm:pt>
    <dgm:pt modelId="{D4F4E91F-6591-4A77-8FFE-2302244904FE}" type="pres">
      <dgm:prSet presAssocID="{EFC34945-F816-4208-84A1-2EF7646E89E6}" presName="right_12_2" presStyleLbl="node1" presStyleIdx="1" presStyleCnt="3" custScaleX="161996">
        <dgm:presLayoutVars>
          <dgm:bulletEnabled val="1"/>
        </dgm:presLayoutVars>
      </dgm:prSet>
      <dgm:spPr/>
    </dgm:pt>
    <dgm:pt modelId="{EA3FB184-C036-4AAF-8DC5-E59056CD9E8D}" type="pres">
      <dgm:prSet presAssocID="{EFC34945-F816-4208-84A1-2EF7646E89E6}" presName="left_12_1" presStyleLbl="node1" presStyleIdx="2" presStyleCnt="3" custLinFactNeighborX="-9238">
        <dgm:presLayoutVars>
          <dgm:bulletEnabled val="1"/>
        </dgm:presLayoutVars>
      </dgm:prSet>
      <dgm:spPr/>
    </dgm:pt>
  </dgm:ptLst>
  <dgm:cxnLst>
    <dgm:cxn modelId="{619A7500-9B79-4F16-8F98-2B8313B17889}" type="presOf" srcId="{6B79D5C1-0BE2-4BC1-8273-2F195C8D2562}" destId="{79DA7A5A-618C-4932-8C5E-0AA5DDC34DDB}" srcOrd="0" destOrd="0" presId="urn:microsoft.com/office/officeart/2005/8/layout/balance1"/>
    <dgm:cxn modelId="{DB5ED80D-9CD8-405B-8B87-4DEC2B7DF03F}" type="presOf" srcId="{F735B59F-126E-4C94-B859-7F72C77D5828}" destId="{795E67CB-A240-460D-9F84-C5A75D6A0686}" srcOrd="0" destOrd="0" presId="urn:microsoft.com/office/officeart/2005/8/layout/balance1"/>
    <dgm:cxn modelId="{1B1EDC14-252D-4AEA-9474-EAAD77B957D0}" srcId="{EFC34945-F816-4208-84A1-2EF7646E89E6}" destId="{EF477252-559D-477F-B1F6-5210A83465C9}" srcOrd="1" destOrd="0" parTransId="{E8E3957F-E20A-4D1E-8FCA-5151CE3DF72A}" sibTransId="{EC435A9A-F55B-4993-8684-9F4DCBE35099}"/>
    <dgm:cxn modelId="{6B05551D-2451-4009-94E6-17A938EDA513}" srcId="{EFC34945-F816-4208-84A1-2EF7646E89E6}" destId="{6B79D5C1-0BE2-4BC1-8273-2F195C8D2562}" srcOrd="0" destOrd="0" parTransId="{6761FA6D-03C5-4E8A-9856-576E9263A563}" sibTransId="{CE8BD1E7-E1B5-4EDC-80F2-123496CCCFF0}"/>
    <dgm:cxn modelId="{7A5C572C-1B14-4921-AA84-5EA46EAD27C9}" type="presOf" srcId="{D7F67D00-3A15-49D5-8873-BCA9242C3D60}" destId="{D4F4E91F-6591-4A77-8FFE-2302244904FE}" srcOrd="0" destOrd="0" presId="urn:microsoft.com/office/officeart/2005/8/layout/balance1"/>
    <dgm:cxn modelId="{2D00A48F-C9E4-4F6E-A36B-68F208ADBEEF}" type="presOf" srcId="{EFC34945-F816-4208-84A1-2EF7646E89E6}" destId="{326A6BD3-7B85-4AEE-B49B-5D404E69A0AD}" srcOrd="0" destOrd="0" presId="urn:microsoft.com/office/officeart/2005/8/layout/balance1"/>
    <dgm:cxn modelId="{F0CFBAA2-DFBE-403E-B0AD-AE54C48657C4}" srcId="{EF477252-559D-477F-B1F6-5210A83465C9}" destId="{F735B59F-126E-4C94-B859-7F72C77D5828}" srcOrd="0" destOrd="0" parTransId="{CCC65033-2A40-48F8-A017-FD93C707E052}" sibTransId="{394C8AAD-469F-410B-A604-C0CE57E087DB}"/>
    <dgm:cxn modelId="{A464F7A3-36E2-4EF0-911B-68915E5798E6}" type="presOf" srcId="{EF477252-559D-477F-B1F6-5210A83465C9}" destId="{F7A1B859-4128-455C-8F73-E1F45CDEADF4}" srcOrd="0" destOrd="0" presId="urn:microsoft.com/office/officeart/2005/8/layout/balance1"/>
    <dgm:cxn modelId="{E960FBC6-C02B-4DE6-A539-D3B9504F837D}" srcId="{6B79D5C1-0BE2-4BC1-8273-2F195C8D2562}" destId="{A89307C3-4836-47CF-A4D9-8F4FED58B46E}" srcOrd="0" destOrd="0" parTransId="{E414B8C8-CD8D-4E5A-9788-C280D1C8026A}" sibTransId="{ADBF2F73-5EFC-4184-99C3-C05D99009026}"/>
    <dgm:cxn modelId="{77EADDCE-3BE0-40EC-AD14-324CE9046C4E}" type="presOf" srcId="{A89307C3-4836-47CF-A4D9-8F4FED58B46E}" destId="{EA3FB184-C036-4AAF-8DC5-E59056CD9E8D}" srcOrd="0" destOrd="0" presId="urn:microsoft.com/office/officeart/2005/8/layout/balance1"/>
    <dgm:cxn modelId="{DD20DFFC-5475-415D-8F0B-0E96556394D7}" srcId="{EF477252-559D-477F-B1F6-5210A83465C9}" destId="{D7F67D00-3A15-49D5-8873-BCA9242C3D60}" srcOrd="1" destOrd="0" parTransId="{F3ECA28D-EF15-4D3C-A8C8-F83B3F989C6D}" sibTransId="{991016B9-D6F5-4C85-B555-3BD01C7CF1E4}"/>
    <dgm:cxn modelId="{8671BE8F-AE5B-45E2-94A4-EC674AD0FE31}" type="presParOf" srcId="{326A6BD3-7B85-4AEE-B49B-5D404E69A0AD}" destId="{B3D4222F-E2AF-4C37-B4E5-5B89EEF09B91}" srcOrd="0" destOrd="0" presId="urn:microsoft.com/office/officeart/2005/8/layout/balance1"/>
    <dgm:cxn modelId="{98272EFC-8E26-4796-9405-E567A3F78974}" type="presParOf" srcId="{326A6BD3-7B85-4AEE-B49B-5D404E69A0AD}" destId="{341EEBE9-71AC-4043-82B0-85FCABC75417}" srcOrd="1" destOrd="0" presId="urn:microsoft.com/office/officeart/2005/8/layout/balance1"/>
    <dgm:cxn modelId="{DF86A802-7E5B-46FD-9849-0A224B075B86}" type="presParOf" srcId="{341EEBE9-71AC-4043-82B0-85FCABC75417}" destId="{79DA7A5A-618C-4932-8C5E-0AA5DDC34DDB}" srcOrd="0" destOrd="0" presId="urn:microsoft.com/office/officeart/2005/8/layout/balance1"/>
    <dgm:cxn modelId="{EEB94B79-908E-4A2E-93F2-489EA28F00B6}" type="presParOf" srcId="{341EEBE9-71AC-4043-82B0-85FCABC75417}" destId="{F7A1B859-4128-455C-8F73-E1F45CDEADF4}" srcOrd="1" destOrd="0" presId="urn:microsoft.com/office/officeart/2005/8/layout/balance1"/>
    <dgm:cxn modelId="{F481F586-2223-48C4-A5B9-0A28543296C4}" type="presParOf" srcId="{326A6BD3-7B85-4AEE-B49B-5D404E69A0AD}" destId="{0BAFDB09-E2C2-44BA-B1A6-9A7C59BA56BB}" srcOrd="2" destOrd="0" presId="urn:microsoft.com/office/officeart/2005/8/layout/balance1"/>
    <dgm:cxn modelId="{BE60F4B2-6627-43F2-A462-622E7A706844}" type="presParOf" srcId="{0BAFDB09-E2C2-44BA-B1A6-9A7C59BA56BB}" destId="{085BEFB7-E4ED-49AA-9787-6A1BEF7C8E29}" srcOrd="0" destOrd="0" presId="urn:microsoft.com/office/officeart/2005/8/layout/balance1"/>
    <dgm:cxn modelId="{4A75C0DF-75B3-47D5-A42D-DA6E547B061D}" type="presParOf" srcId="{0BAFDB09-E2C2-44BA-B1A6-9A7C59BA56BB}" destId="{33B1F502-5DF6-40CE-926B-A3950A45739B}" srcOrd="1" destOrd="0" presId="urn:microsoft.com/office/officeart/2005/8/layout/balance1"/>
    <dgm:cxn modelId="{8CDEC598-28D5-453E-BEBC-615BE0F5B9B3}" type="presParOf" srcId="{0BAFDB09-E2C2-44BA-B1A6-9A7C59BA56BB}" destId="{FF7BAD21-8442-4755-966A-562637687154}" srcOrd="2" destOrd="0" presId="urn:microsoft.com/office/officeart/2005/8/layout/balance1"/>
    <dgm:cxn modelId="{F6F64D92-86B5-4395-897F-391C8A66BCDC}" type="presParOf" srcId="{0BAFDB09-E2C2-44BA-B1A6-9A7C59BA56BB}" destId="{795E67CB-A240-460D-9F84-C5A75D6A0686}" srcOrd="3" destOrd="0" presId="urn:microsoft.com/office/officeart/2005/8/layout/balance1"/>
    <dgm:cxn modelId="{BA84FEE6-C552-41F5-B34E-7BC3F34C08C3}" type="presParOf" srcId="{0BAFDB09-E2C2-44BA-B1A6-9A7C59BA56BB}" destId="{D4F4E91F-6591-4A77-8FFE-2302244904FE}" srcOrd="4" destOrd="0" presId="urn:microsoft.com/office/officeart/2005/8/layout/balance1"/>
    <dgm:cxn modelId="{72C716BD-EF7B-496A-B980-51F683DD7BF6}" type="presParOf" srcId="{0BAFDB09-E2C2-44BA-B1A6-9A7C59BA56BB}" destId="{EA3FB184-C036-4AAF-8DC5-E59056CD9E8D}" srcOrd="5" destOrd="0" presId="urn:microsoft.com/office/officeart/2005/8/layout/balanc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DA7A5A-618C-4932-8C5E-0AA5DDC34DDB}">
      <dsp:nvSpPr>
        <dsp:cNvPr id="0" name=""/>
        <dsp:cNvSpPr/>
      </dsp:nvSpPr>
      <dsp:spPr>
        <a:xfrm>
          <a:off x="2123376" y="0"/>
          <a:ext cx="1629346" cy="905192"/>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GB" sz="2500" kern="1200" dirty="0"/>
            <a:t>Older</a:t>
          </a:r>
        </a:p>
      </dsp:txBody>
      <dsp:txXfrm>
        <a:off x="2149888" y="26512"/>
        <a:ext cx="1576322" cy="852168"/>
      </dsp:txXfrm>
    </dsp:sp>
    <dsp:sp modelId="{F7A1B859-4128-455C-8F73-E1F45CDEADF4}">
      <dsp:nvSpPr>
        <dsp:cNvPr id="0" name=""/>
        <dsp:cNvSpPr/>
      </dsp:nvSpPr>
      <dsp:spPr>
        <a:xfrm>
          <a:off x="4476877" y="0"/>
          <a:ext cx="1629346" cy="905192"/>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GB" sz="2500" kern="1200" dirty="0"/>
            <a:t>Working Age</a:t>
          </a:r>
        </a:p>
      </dsp:txBody>
      <dsp:txXfrm>
        <a:off x="4503389" y="26512"/>
        <a:ext cx="1576322" cy="852168"/>
      </dsp:txXfrm>
    </dsp:sp>
    <dsp:sp modelId="{33B1F502-5DF6-40CE-926B-A3950A45739B}">
      <dsp:nvSpPr>
        <dsp:cNvPr id="0" name=""/>
        <dsp:cNvSpPr/>
      </dsp:nvSpPr>
      <dsp:spPr>
        <a:xfrm>
          <a:off x="3775352" y="3847068"/>
          <a:ext cx="678894" cy="678894"/>
        </a:xfrm>
        <a:prstGeom prst="triangle">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7612664-6778-4DD1-BAA3-3C3BE542CDD8}">
      <dsp:nvSpPr>
        <dsp:cNvPr id="0" name=""/>
        <dsp:cNvSpPr/>
      </dsp:nvSpPr>
      <dsp:spPr>
        <a:xfrm rot="240000">
          <a:off x="2025074" y="3552489"/>
          <a:ext cx="4179450" cy="29225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A8BC099-4189-4813-BD9F-A26A3457375F}">
      <dsp:nvSpPr>
        <dsp:cNvPr id="0" name=""/>
        <dsp:cNvSpPr/>
      </dsp:nvSpPr>
      <dsp:spPr>
        <a:xfrm rot="240000">
          <a:off x="3929376" y="2108866"/>
          <a:ext cx="2980853" cy="66266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solidFill>
                <a:srgbClr val="002060"/>
              </a:solidFill>
            </a:rPr>
            <a:t>3-4 hours functional communication</a:t>
          </a:r>
        </a:p>
      </dsp:txBody>
      <dsp:txXfrm>
        <a:off x="3961725" y="2141215"/>
        <a:ext cx="2916155" cy="597967"/>
      </dsp:txXfrm>
    </dsp:sp>
    <dsp:sp modelId="{653F7833-123F-465B-AC0D-945B5DD645D1}">
      <dsp:nvSpPr>
        <dsp:cNvPr id="0" name=""/>
        <dsp:cNvSpPr/>
      </dsp:nvSpPr>
      <dsp:spPr>
        <a:xfrm rot="240000">
          <a:off x="3856969" y="2904770"/>
          <a:ext cx="3089982" cy="65503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solidFill>
                <a:srgbClr val="002060"/>
              </a:solidFill>
            </a:rPr>
            <a:t>&gt;9 hours auditory comprehension</a:t>
          </a:r>
        </a:p>
      </dsp:txBody>
      <dsp:txXfrm>
        <a:off x="3888945" y="2936746"/>
        <a:ext cx="3026030" cy="591082"/>
      </dsp:txXfrm>
    </dsp:sp>
    <dsp:sp modelId="{5D64222B-BD71-4B03-945C-2C170617CE06}">
      <dsp:nvSpPr>
        <dsp:cNvPr id="0" name=""/>
        <dsp:cNvSpPr/>
      </dsp:nvSpPr>
      <dsp:spPr>
        <a:xfrm rot="240000">
          <a:off x="4054460" y="1275678"/>
          <a:ext cx="2859832" cy="67112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solidFill>
                <a:srgbClr val="002060"/>
              </a:solidFill>
            </a:rPr>
            <a:t>&gt;9 hours weekly overall language</a:t>
          </a:r>
        </a:p>
      </dsp:txBody>
      <dsp:txXfrm>
        <a:off x="4087222" y="1308440"/>
        <a:ext cx="2794308" cy="605603"/>
      </dsp:txXfrm>
    </dsp:sp>
    <dsp:sp modelId="{1D4B83CB-18B4-4F1C-98DE-FFC9C987D676}">
      <dsp:nvSpPr>
        <dsp:cNvPr id="0" name=""/>
        <dsp:cNvSpPr/>
      </dsp:nvSpPr>
      <dsp:spPr>
        <a:xfrm rot="240000">
          <a:off x="902392" y="2682658"/>
          <a:ext cx="2915771" cy="66721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solidFill>
                <a:srgbClr val="002060"/>
              </a:solidFill>
            </a:rPr>
            <a:t>&gt;9 hours auditory  comprehension</a:t>
          </a:r>
        </a:p>
      </dsp:txBody>
      <dsp:txXfrm>
        <a:off x="934963" y="2715229"/>
        <a:ext cx="2850629" cy="602074"/>
      </dsp:txXfrm>
    </dsp:sp>
    <dsp:sp modelId="{6C8AD745-E1A7-4DAB-BA3A-57C2A6A69177}">
      <dsp:nvSpPr>
        <dsp:cNvPr id="0" name=""/>
        <dsp:cNvSpPr/>
      </dsp:nvSpPr>
      <dsp:spPr>
        <a:xfrm rot="240000">
          <a:off x="1122138" y="1877631"/>
          <a:ext cx="2685621" cy="68330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solidFill>
                <a:srgbClr val="002060"/>
              </a:solidFill>
              <a:effectLst/>
              <a:latin typeface="+mn-lt"/>
              <a:ea typeface="+mn-ea"/>
              <a:cs typeface="+mn-cs"/>
            </a:rPr>
            <a:t>≤2 hours/week</a:t>
          </a:r>
          <a:endParaRPr lang="en-GB" sz="2000" kern="1200" dirty="0">
            <a:solidFill>
              <a:srgbClr val="002060"/>
            </a:solidFill>
          </a:endParaRPr>
        </a:p>
      </dsp:txBody>
      <dsp:txXfrm>
        <a:off x="1155494" y="1910987"/>
        <a:ext cx="2618909" cy="61659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DA7A5A-618C-4932-8C5E-0AA5DDC34DDB}">
      <dsp:nvSpPr>
        <dsp:cNvPr id="0" name=""/>
        <dsp:cNvSpPr/>
      </dsp:nvSpPr>
      <dsp:spPr>
        <a:xfrm>
          <a:off x="2123376" y="0"/>
          <a:ext cx="1629346" cy="905192"/>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dirty="0">
              <a:solidFill>
                <a:schemeClr val="tx1"/>
              </a:solidFill>
              <a:effectLst/>
              <a:latin typeface="+mn-lt"/>
              <a:ea typeface="+mn-ea"/>
              <a:cs typeface="+mn-cs"/>
            </a:rPr>
            <a:t>≤</a:t>
          </a:r>
          <a:r>
            <a:rPr lang="en-GB" sz="2400" kern="1200" dirty="0"/>
            <a:t>3 months</a:t>
          </a:r>
        </a:p>
      </dsp:txBody>
      <dsp:txXfrm>
        <a:off x="2149888" y="26512"/>
        <a:ext cx="1576322" cy="852168"/>
      </dsp:txXfrm>
    </dsp:sp>
    <dsp:sp modelId="{F7A1B859-4128-455C-8F73-E1F45CDEADF4}">
      <dsp:nvSpPr>
        <dsp:cNvPr id="0" name=""/>
        <dsp:cNvSpPr/>
      </dsp:nvSpPr>
      <dsp:spPr>
        <a:xfrm>
          <a:off x="4476877" y="0"/>
          <a:ext cx="1629346" cy="905192"/>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dirty="0"/>
            <a:t>&gt;3months</a:t>
          </a:r>
        </a:p>
      </dsp:txBody>
      <dsp:txXfrm>
        <a:off x="4503389" y="26512"/>
        <a:ext cx="1576322" cy="852168"/>
      </dsp:txXfrm>
    </dsp:sp>
    <dsp:sp modelId="{33B1F502-5DF6-40CE-926B-A3950A45739B}">
      <dsp:nvSpPr>
        <dsp:cNvPr id="0" name=""/>
        <dsp:cNvSpPr/>
      </dsp:nvSpPr>
      <dsp:spPr>
        <a:xfrm>
          <a:off x="3775352" y="3847068"/>
          <a:ext cx="678894" cy="678894"/>
        </a:xfrm>
        <a:prstGeom prst="triangle">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AEFA7FA-C4B9-44B9-B7E4-7A0B730B6613}">
      <dsp:nvSpPr>
        <dsp:cNvPr id="0" name=""/>
        <dsp:cNvSpPr/>
      </dsp:nvSpPr>
      <dsp:spPr>
        <a:xfrm>
          <a:off x="2078116" y="3562838"/>
          <a:ext cx="4073366" cy="275178"/>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257908E-FB76-4C3D-A7D4-DAA487D5A451}">
      <dsp:nvSpPr>
        <dsp:cNvPr id="0" name=""/>
        <dsp:cNvSpPr/>
      </dsp:nvSpPr>
      <dsp:spPr>
        <a:xfrm>
          <a:off x="4476877" y="2371604"/>
          <a:ext cx="1629346" cy="115864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solidFill>
                <a:srgbClr val="002060"/>
              </a:solidFill>
              <a:effectLst/>
              <a:latin typeface="+mn-lt"/>
              <a:ea typeface="+mn-ea"/>
              <a:cs typeface="+mn-cs"/>
            </a:rPr>
            <a:t>≥50 hours</a:t>
          </a:r>
          <a:endParaRPr lang="en-GB" sz="2000" kern="1200" dirty="0">
            <a:solidFill>
              <a:srgbClr val="002060"/>
            </a:solidFill>
          </a:endParaRPr>
        </a:p>
      </dsp:txBody>
      <dsp:txXfrm>
        <a:off x="4533437" y="2428164"/>
        <a:ext cx="1516226" cy="1045526"/>
      </dsp:txXfrm>
    </dsp:sp>
    <dsp:sp modelId="{B28D2A9F-412A-4F3B-869C-79BFAF03793B}">
      <dsp:nvSpPr>
        <dsp:cNvPr id="0" name=""/>
        <dsp:cNvSpPr/>
      </dsp:nvSpPr>
      <dsp:spPr>
        <a:xfrm>
          <a:off x="4476877" y="1158646"/>
          <a:ext cx="1629346" cy="115864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solidFill>
                <a:srgbClr val="002060"/>
              </a:solidFill>
              <a:effectLst/>
              <a:latin typeface="+mn-lt"/>
              <a:ea typeface="+mn-ea"/>
              <a:cs typeface="+mn-cs"/>
            </a:rPr>
            <a:t>3-4 SLT-hours/week</a:t>
          </a:r>
          <a:endParaRPr lang="en-GB" sz="2000" kern="1200" dirty="0">
            <a:solidFill>
              <a:srgbClr val="002060"/>
            </a:solidFill>
          </a:endParaRPr>
        </a:p>
      </dsp:txBody>
      <dsp:txXfrm>
        <a:off x="4533437" y="1215206"/>
        <a:ext cx="1516226" cy="1045526"/>
      </dsp:txXfrm>
    </dsp:sp>
    <dsp:sp modelId="{05D4035F-FD7C-43E7-8EE3-059C63F22D70}">
      <dsp:nvSpPr>
        <dsp:cNvPr id="0" name=""/>
        <dsp:cNvSpPr/>
      </dsp:nvSpPr>
      <dsp:spPr>
        <a:xfrm>
          <a:off x="2123376" y="2371604"/>
          <a:ext cx="1629346" cy="115864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solidFill>
                <a:srgbClr val="002060"/>
              </a:solidFill>
              <a:effectLst/>
              <a:latin typeface="+mn-lt"/>
              <a:ea typeface="+mn-ea"/>
              <a:cs typeface="+mn-cs"/>
            </a:rPr>
            <a:t>20-to-50 hours</a:t>
          </a:r>
          <a:endParaRPr lang="en-GB" sz="2000" kern="1200" dirty="0">
            <a:solidFill>
              <a:srgbClr val="002060"/>
            </a:solidFill>
          </a:endParaRPr>
        </a:p>
      </dsp:txBody>
      <dsp:txXfrm>
        <a:off x="2179936" y="2428164"/>
        <a:ext cx="1516226" cy="1045526"/>
      </dsp:txXfrm>
    </dsp:sp>
    <dsp:sp modelId="{718CE25C-5A6F-4D4A-9F53-8B6A43B500B5}">
      <dsp:nvSpPr>
        <dsp:cNvPr id="0" name=""/>
        <dsp:cNvSpPr/>
      </dsp:nvSpPr>
      <dsp:spPr>
        <a:xfrm>
          <a:off x="2123376" y="1158646"/>
          <a:ext cx="1629346" cy="115864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solidFill>
                <a:srgbClr val="002060"/>
              </a:solidFill>
              <a:effectLst/>
              <a:latin typeface="+mn-lt"/>
              <a:ea typeface="+mn-ea"/>
              <a:cs typeface="+mn-cs"/>
            </a:rPr>
            <a:t>≤2 SLT-hours/week</a:t>
          </a:r>
          <a:endParaRPr lang="en-GB" sz="2000" kern="1200" dirty="0">
            <a:solidFill>
              <a:srgbClr val="002060"/>
            </a:solidFill>
          </a:endParaRPr>
        </a:p>
      </dsp:txBody>
      <dsp:txXfrm>
        <a:off x="2179936" y="1215206"/>
        <a:ext cx="1516226" cy="104552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DA7A5A-618C-4932-8C5E-0AA5DDC34DDB}">
      <dsp:nvSpPr>
        <dsp:cNvPr id="0" name=""/>
        <dsp:cNvSpPr/>
      </dsp:nvSpPr>
      <dsp:spPr>
        <a:xfrm>
          <a:off x="2123376" y="0"/>
          <a:ext cx="1629346" cy="905192"/>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GB" sz="2500" kern="1200" dirty="0"/>
            <a:t>Moderate -Severe</a:t>
          </a:r>
        </a:p>
      </dsp:txBody>
      <dsp:txXfrm>
        <a:off x="2149888" y="26512"/>
        <a:ext cx="1576322" cy="852168"/>
      </dsp:txXfrm>
    </dsp:sp>
    <dsp:sp modelId="{F7A1B859-4128-455C-8F73-E1F45CDEADF4}">
      <dsp:nvSpPr>
        <dsp:cNvPr id="0" name=""/>
        <dsp:cNvSpPr/>
      </dsp:nvSpPr>
      <dsp:spPr>
        <a:xfrm>
          <a:off x="4656805" y="0"/>
          <a:ext cx="1629346" cy="905192"/>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GB" sz="2500" kern="1200" dirty="0"/>
            <a:t>Mild-moderate</a:t>
          </a:r>
        </a:p>
      </dsp:txBody>
      <dsp:txXfrm>
        <a:off x="4683317" y="26512"/>
        <a:ext cx="1576322" cy="852168"/>
      </dsp:txXfrm>
    </dsp:sp>
    <dsp:sp modelId="{33B1F502-5DF6-40CE-926B-A3950A45739B}">
      <dsp:nvSpPr>
        <dsp:cNvPr id="0" name=""/>
        <dsp:cNvSpPr/>
      </dsp:nvSpPr>
      <dsp:spPr>
        <a:xfrm>
          <a:off x="3775352" y="3847068"/>
          <a:ext cx="678894" cy="678894"/>
        </a:xfrm>
        <a:prstGeom prst="triangle">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F7BAD21-8442-4755-966A-562637687154}">
      <dsp:nvSpPr>
        <dsp:cNvPr id="0" name=""/>
        <dsp:cNvSpPr/>
      </dsp:nvSpPr>
      <dsp:spPr>
        <a:xfrm rot="240000">
          <a:off x="1898252" y="3543620"/>
          <a:ext cx="4433094" cy="309992"/>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95E67CB-A240-460D-9F84-C5A75D6A0686}">
      <dsp:nvSpPr>
        <dsp:cNvPr id="0" name=""/>
        <dsp:cNvSpPr/>
      </dsp:nvSpPr>
      <dsp:spPr>
        <a:xfrm rot="240000">
          <a:off x="3926840" y="2450503"/>
          <a:ext cx="2819938" cy="110947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b="0" i="0" kern="1200" dirty="0">
              <a:solidFill>
                <a:srgbClr val="002060"/>
              </a:solidFill>
              <a:effectLst/>
              <a:latin typeface="+mn-lt"/>
              <a:ea typeface="+mn-ea"/>
              <a:cs typeface="+mn-cs"/>
            </a:rPr>
            <a:t>⩾ 4 SLT-days/week functional communication</a:t>
          </a:r>
          <a:endParaRPr lang="en-GB" sz="2000" kern="1200" dirty="0">
            <a:solidFill>
              <a:srgbClr val="002060"/>
            </a:solidFill>
          </a:endParaRPr>
        </a:p>
      </dsp:txBody>
      <dsp:txXfrm>
        <a:off x="3981000" y="2504663"/>
        <a:ext cx="2711618" cy="1001150"/>
      </dsp:txXfrm>
    </dsp:sp>
    <dsp:sp modelId="{D4F4E91F-6591-4A77-8FFE-2302244904FE}">
      <dsp:nvSpPr>
        <dsp:cNvPr id="0" name=""/>
        <dsp:cNvSpPr/>
      </dsp:nvSpPr>
      <dsp:spPr>
        <a:xfrm rot="240000">
          <a:off x="4040374" y="1217832"/>
          <a:ext cx="2773908" cy="111268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solidFill>
                <a:srgbClr val="002060"/>
              </a:solidFill>
              <a:effectLst/>
              <a:latin typeface="+mn-lt"/>
              <a:ea typeface="+mn-ea"/>
              <a:cs typeface="+mn-cs"/>
            </a:rPr>
            <a:t>≥6 days/weekly for overall language</a:t>
          </a:r>
          <a:endParaRPr lang="en-GB" sz="2000" kern="1200" dirty="0">
            <a:solidFill>
              <a:srgbClr val="002060"/>
            </a:solidFill>
          </a:endParaRPr>
        </a:p>
      </dsp:txBody>
      <dsp:txXfrm>
        <a:off x="4094691" y="1272149"/>
        <a:ext cx="2665274" cy="1004055"/>
      </dsp:txXfrm>
    </dsp:sp>
    <dsp:sp modelId="{EA3FB184-C036-4AAF-8DC5-E59056CD9E8D}">
      <dsp:nvSpPr>
        <dsp:cNvPr id="0" name=""/>
        <dsp:cNvSpPr/>
      </dsp:nvSpPr>
      <dsp:spPr>
        <a:xfrm rot="240000">
          <a:off x="2005116" y="2247614"/>
          <a:ext cx="1677192" cy="118937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solidFill>
                <a:srgbClr val="002060"/>
              </a:solidFill>
              <a:effectLst/>
              <a:latin typeface="+mn-lt"/>
              <a:ea typeface="+mn-ea"/>
              <a:cs typeface="+mn-cs"/>
            </a:rPr>
            <a:t>4 SLT-days/week  </a:t>
          </a:r>
          <a:endParaRPr lang="en-GB" sz="2000" kern="1200" dirty="0">
            <a:solidFill>
              <a:srgbClr val="002060"/>
            </a:solidFill>
          </a:endParaRPr>
        </a:p>
      </dsp:txBody>
      <dsp:txXfrm>
        <a:off x="2063177" y="2305675"/>
        <a:ext cx="1561070" cy="1073257"/>
      </dsp:txXfrm>
    </dsp:sp>
  </dsp:spTree>
</dsp:drawing>
</file>

<file path=ppt/diagrams/layout1.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2.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3.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A8F59D-9084-4C45-8158-734687F1AD22}" type="datetimeFigureOut">
              <a:rPr lang="en-US" smtClean="0"/>
              <a:t>10/26/2023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86D73A-66D8-408C-BB6B-2F31782FEFBC}" type="slidenum">
              <a:rPr lang="en-US" smtClean="0"/>
              <a:t>‹#›</a:t>
            </a:fld>
            <a:endParaRPr lang="en-US"/>
          </a:p>
        </p:txBody>
      </p:sp>
    </p:spTree>
    <p:extLst>
      <p:ext uri="{BB962C8B-B14F-4D97-AF65-F5344CB8AC3E}">
        <p14:creationId xmlns:p14="http://schemas.microsoft.com/office/powerpoint/2010/main" val="39722189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3" name="Google Shape;53;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0" name="Google Shape;120;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084638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4" name="Google Shape;114;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8" name="Google Shape;8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381000" y="685800"/>
            <a:ext cx="6096000" cy="3429000"/>
          </a:xfrm>
        </p:spPr>
      </p:sp>
      <p:sp>
        <p:nvSpPr>
          <p:cNvPr id="3" name="Text Placeholder 2"/>
          <p:cNvSpPr>
            <a:spLocks noGrp="1"/>
          </p:cNvSpPr>
          <p:nvPr>
            <p:ph type="body" idx="1"/>
          </p:nvPr>
        </p:nvSpPr>
        <p:spPr/>
        <p:txBody>
          <a:bodyPr/>
          <a:lstStyle/>
          <a:p>
            <a:endParaRPr lang="en-GB"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6" name="Google Shape;126;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dirty="0"/>
              <a:t>controlling for patient characteristics and </a:t>
            </a:r>
            <a:r>
              <a:rPr lang="en-GB" dirty="0" err="1"/>
              <a:t>ssnap</a:t>
            </a:r>
            <a:r>
              <a:rPr lang="en-GB" dirty="0"/>
              <a:t> hospital score</a:t>
            </a:r>
            <a:endParaRPr dirty="0"/>
          </a:p>
          <a:p>
            <a:pPr marL="457200" lvl="0" indent="-298450" algn="l" rtl="0">
              <a:lnSpc>
                <a:spcPct val="100000"/>
              </a:lnSpc>
              <a:spcBef>
                <a:spcPts val="0"/>
              </a:spcBef>
              <a:spcAft>
                <a:spcPts val="0"/>
              </a:spcAft>
              <a:buSzPts val="1100"/>
              <a:buChar char="●"/>
            </a:pPr>
            <a:r>
              <a:rPr lang="en-GB" dirty="0"/>
              <a:t>Adopting defined core components was associated with a more responsive service (SSNAP)</a:t>
            </a:r>
            <a:endParaRPr dirty="0"/>
          </a:p>
          <a:p>
            <a:pPr marL="457200" lvl="0" indent="-298450" algn="l" rtl="0">
              <a:lnSpc>
                <a:spcPct val="100000"/>
              </a:lnSpc>
              <a:spcBef>
                <a:spcPts val="0"/>
              </a:spcBef>
              <a:spcAft>
                <a:spcPts val="0"/>
              </a:spcAft>
              <a:buSzPts val="1100"/>
              <a:buChar char="●"/>
            </a:pPr>
            <a:r>
              <a:rPr lang="en-GB" dirty="0"/>
              <a:t>Adhering to selection criteria on disability levels was key to timely admissions and helped manage capacity issues (staff interviews)</a:t>
            </a:r>
            <a:endParaRPr dirty="0"/>
          </a:p>
          <a:p>
            <a:pPr marL="457200" lvl="0" indent="-298450" algn="l" rtl="0">
              <a:lnSpc>
                <a:spcPct val="100000"/>
              </a:lnSpc>
              <a:spcBef>
                <a:spcPts val="0"/>
              </a:spcBef>
              <a:spcAft>
                <a:spcPts val="0"/>
              </a:spcAft>
              <a:buSzPts val="1100"/>
              <a:buChar char="●"/>
            </a:pPr>
            <a:r>
              <a:rPr lang="en-GB" dirty="0"/>
              <a:t>Having a flexible approach to who makes first contact with patients; the role of rehabilitation assistants (staff interviews)</a:t>
            </a:r>
            <a:endParaRPr dirty="0"/>
          </a:p>
          <a:p>
            <a:pPr marL="457200" lvl="0" indent="-298450" algn="l" rtl="0">
              <a:lnSpc>
                <a:spcPct val="100000"/>
              </a:lnSpc>
              <a:spcBef>
                <a:spcPts val="0"/>
              </a:spcBef>
              <a:spcAft>
                <a:spcPts val="0"/>
              </a:spcAft>
              <a:buSzPts val="1100"/>
              <a:buChar char="●"/>
            </a:pPr>
            <a:r>
              <a:rPr lang="en-GB" dirty="0"/>
              <a:t>Responsiveness was highly valued by stroke survivors (patient interviews)</a:t>
            </a:r>
            <a:endParaRPr dirty="0"/>
          </a:p>
        </p:txBody>
      </p:sp>
      <p:sp>
        <p:nvSpPr>
          <p:cNvPr id="132" name="Google Shape;132;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GB" dirty="0"/>
              <a:t>Adopting defined core components was associated with higher rehab intensity (SSNAP data)</a:t>
            </a:r>
            <a:endParaRPr dirty="0"/>
          </a:p>
          <a:p>
            <a:pPr marL="457200" lvl="0" indent="-298450" algn="l" rtl="0">
              <a:lnSpc>
                <a:spcPct val="100000"/>
              </a:lnSpc>
              <a:spcBef>
                <a:spcPts val="0"/>
              </a:spcBef>
              <a:spcAft>
                <a:spcPts val="0"/>
              </a:spcAft>
              <a:buSzPts val="1100"/>
              <a:buChar char="●"/>
            </a:pPr>
            <a:r>
              <a:rPr lang="en-GB" dirty="0"/>
              <a:t>MDT working (SSNAP data) and developing an interdisciplinary skill set (staff interviews) helped </a:t>
            </a:r>
            <a:r>
              <a:rPr lang="en-GB" dirty="0" err="1"/>
              <a:t>temas</a:t>
            </a:r>
            <a:r>
              <a:rPr lang="en-GB" dirty="0"/>
              <a:t> provide intensive input in an efficient way</a:t>
            </a:r>
            <a:endParaRPr dirty="0"/>
          </a:p>
          <a:p>
            <a:pPr marL="457200" lvl="0" indent="-298450" algn="l" rtl="0">
              <a:lnSpc>
                <a:spcPct val="100000"/>
              </a:lnSpc>
              <a:spcBef>
                <a:spcPts val="0"/>
              </a:spcBef>
              <a:spcAft>
                <a:spcPts val="0"/>
              </a:spcAft>
              <a:buSzPts val="1100"/>
              <a:buChar char="●"/>
            </a:pPr>
            <a:r>
              <a:rPr lang="en-GB" dirty="0" err="1"/>
              <a:t>Respondied</a:t>
            </a:r>
            <a:r>
              <a:rPr lang="en-GB" dirty="0"/>
              <a:t> to gaps in the care pathways and addressing unmet patient needs diluted the intensity of hands-on therapy (staff interviews)</a:t>
            </a:r>
            <a:endParaRPr dirty="0"/>
          </a:p>
          <a:p>
            <a:pPr marL="457200" lvl="0" indent="-298450" algn="l" rtl="0">
              <a:lnSpc>
                <a:spcPct val="100000"/>
              </a:lnSpc>
              <a:spcBef>
                <a:spcPts val="0"/>
              </a:spcBef>
              <a:spcAft>
                <a:spcPts val="0"/>
              </a:spcAft>
              <a:buSzPts val="1100"/>
              <a:buChar char="●"/>
            </a:pPr>
            <a:r>
              <a:rPr lang="en-GB" dirty="0"/>
              <a:t>Most patients felt the received as much therapy as the could cope with, time- and energy-wise (patient interviews)</a:t>
            </a:r>
            <a:endParaRPr dirty="0"/>
          </a:p>
          <a:p>
            <a:pPr marL="0" lvl="0" indent="0" algn="l" rtl="0">
              <a:lnSpc>
                <a:spcPct val="100000"/>
              </a:lnSpc>
              <a:spcBef>
                <a:spcPts val="0"/>
              </a:spcBef>
              <a:spcAft>
                <a:spcPts val="0"/>
              </a:spcAft>
              <a:buNone/>
            </a:pPr>
            <a:endParaRPr dirty="0"/>
          </a:p>
          <a:p>
            <a:pPr marL="0" lvl="0" indent="0" algn="l" rtl="0">
              <a:lnSpc>
                <a:spcPct val="100000"/>
              </a:lnSpc>
              <a:spcBef>
                <a:spcPts val="0"/>
              </a:spcBef>
              <a:spcAft>
                <a:spcPts val="0"/>
              </a:spcAft>
              <a:buNone/>
            </a:pPr>
            <a:endParaRPr dirty="0"/>
          </a:p>
        </p:txBody>
      </p:sp>
      <p:sp>
        <p:nvSpPr>
          <p:cNvPr id="138" name="Google Shape;138;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GB" dirty="0"/>
              <a:t>No significant relationship between level of rurality and intensity /responsiveness (SSNAP)</a:t>
            </a:r>
            <a:endParaRPr dirty="0"/>
          </a:p>
          <a:p>
            <a:pPr marL="457200" lvl="0" indent="-298450" algn="l" rtl="0">
              <a:lnSpc>
                <a:spcPct val="100000"/>
              </a:lnSpc>
              <a:spcBef>
                <a:spcPts val="0"/>
              </a:spcBef>
              <a:spcAft>
                <a:spcPts val="0"/>
              </a:spcAft>
              <a:buSzPts val="1100"/>
              <a:buChar char="●"/>
            </a:pPr>
            <a:r>
              <a:rPr lang="en-GB" dirty="0"/>
              <a:t>The effects of adopting core components were similar for rural and urban sites (SSNAP)</a:t>
            </a:r>
            <a:endParaRPr dirty="0"/>
          </a:p>
          <a:p>
            <a:pPr marL="457200" lvl="0" indent="-298450" algn="l" rtl="0">
              <a:lnSpc>
                <a:spcPct val="100000"/>
              </a:lnSpc>
              <a:spcBef>
                <a:spcPts val="0"/>
              </a:spcBef>
              <a:spcAft>
                <a:spcPts val="0"/>
              </a:spcAft>
              <a:buSzPts val="1100"/>
              <a:buChar char="●"/>
            </a:pPr>
            <a:r>
              <a:rPr lang="en-GB" dirty="0"/>
              <a:t>The time required to travel to patients was a challenge for services </a:t>
            </a:r>
            <a:r>
              <a:rPr lang="en-GB" dirty="0" err="1"/>
              <a:t>covereing</a:t>
            </a:r>
            <a:r>
              <a:rPr lang="en-GB" dirty="0"/>
              <a:t> rural large geographical areas (staff interviews)</a:t>
            </a:r>
            <a:endParaRPr dirty="0"/>
          </a:p>
          <a:p>
            <a:pPr marL="457200" lvl="0" indent="-298450" algn="l" rtl="0">
              <a:lnSpc>
                <a:spcPct val="100000"/>
              </a:lnSpc>
              <a:spcBef>
                <a:spcPts val="0"/>
              </a:spcBef>
              <a:spcAft>
                <a:spcPts val="0"/>
              </a:spcAft>
              <a:buSzPts val="1100"/>
              <a:buChar char="●"/>
            </a:pPr>
            <a:r>
              <a:rPr lang="en-GB" dirty="0"/>
              <a:t>Teams adapted MDT structures and processes </a:t>
            </a:r>
            <a:r>
              <a:rPr lang="en-GB" dirty="0" err="1"/>
              <a:t>eg</a:t>
            </a:r>
            <a:r>
              <a:rPr lang="en-GB" dirty="0"/>
              <a:t> dividing MDTs into sub-teams covering different geographical areas (staff interviews)</a:t>
            </a:r>
            <a:endParaRPr dirty="0"/>
          </a:p>
        </p:txBody>
      </p:sp>
      <p:sp>
        <p:nvSpPr>
          <p:cNvPr id="144" name="Google Shape;144;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GB" dirty="0"/>
              <a:t>The quality of communications across services impacts on ESD services ability to achieve responsiveness and intensity targets (staff interviews)</a:t>
            </a:r>
            <a:endParaRPr dirty="0"/>
          </a:p>
          <a:p>
            <a:pPr marL="457200" lvl="0" indent="-298450" algn="l" rtl="0">
              <a:lnSpc>
                <a:spcPct val="100000"/>
              </a:lnSpc>
              <a:spcBef>
                <a:spcPts val="0"/>
              </a:spcBef>
              <a:spcAft>
                <a:spcPts val="0"/>
              </a:spcAft>
              <a:buSzPts val="1100"/>
              <a:buChar char="●"/>
            </a:pPr>
            <a:r>
              <a:rPr lang="en-GB" dirty="0"/>
              <a:t>Having a social worker embedded in the pathway associated with a more responsive service (SSNAP/staff interviews)</a:t>
            </a:r>
            <a:endParaRPr dirty="0"/>
          </a:p>
          <a:p>
            <a:pPr marL="457200" lvl="0" indent="-298450" algn="l" rtl="0">
              <a:lnSpc>
                <a:spcPct val="100000"/>
              </a:lnSpc>
              <a:spcBef>
                <a:spcPts val="0"/>
              </a:spcBef>
              <a:spcAft>
                <a:spcPts val="0"/>
              </a:spcAft>
              <a:buSzPts val="1100"/>
              <a:buChar char="●"/>
            </a:pPr>
            <a:r>
              <a:rPr lang="en-GB" dirty="0"/>
              <a:t>Importance of sustaining collaborative links with referring stroke units through formal and informal communication processes </a:t>
            </a:r>
            <a:r>
              <a:rPr lang="en-GB" dirty="0" err="1"/>
              <a:t>eg</a:t>
            </a:r>
            <a:r>
              <a:rPr lang="en-GB" dirty="0"/>
              <a:t> cross-boundary working arrangements (staff interviews)</a:t>
            </a:r>
            <a:endParaRPr dirty="0"/>
          </a:p>
          <a:p>
            <a:pPr marL="457200" lvl="0" indent="-298450" algn="l" rtl="0">
              <a:lnSpc>
                <a:spcPct val="100000"/>
              </a:lnSpc>
              <a:spcBef>
                <a:spcPts val="0"/>
              </a:spcBef>
              <a:spcAft>
                <a:spcPts val="0"/>
              </a:spcAft>
              <a:buSzPts val="1100"/>
              <a:buChar char="●"/>
            </a:pPr>
            <a:r>
              <a:rPr lang="en-GB" dirty="0"/>
              <a:t>Stroke survivors called for improved communication and information provision (patient interviews).</a:t>
            </a:r>
            <a:endParaRPr dirty="0"/>
          </a:p>
        </p:txBody>
      </p:sp>
      <p:sp>
        <p:nvSpPr>
          <p:cNvPr id="150" name="Google Shape;150;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3" name="Google Shape;53;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466191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GB" dirty="0"/>
              <a:t>Findings support the need for adoption of core evidence-based components in achieving a responsive and intensive ESD service. These included the delivery of the service to eligible patients, by well-staffed and coordinated MDTs.</a:t>
            </a:r>
            <a:endParaRPr dirty="0"/>
          </a:p>
          <a:p>
            <a:pPr marL="457200" lvl="0" indent="-298450" algn="l" rtl="0">
              <a:lnSpc>
                <a:spcPct val="100000"/>
              </a:lnSpc>
              <a:spcBef>
                <a:spcPts val="0"/>
              </a:spcBef>
              <a:spcAft>
                <a:spcPts val="0"/>
              </a:spcAft>
              <a:buSzPts val="1100"/>
              <a:buChar char="●"/>
            </a:pPr>
            <a:r>
              <a:rPr lang="en-GB" dirty="0"/>
              <a:t>ESD services should protect MDT meeting and invest in developing an interdisciplinary skillset</a:t>
            </a:r>
            <a:endParaRPr dirty="0"/>
          </a:p>
          <a:p>
            <a:pPr marL="457200" lvl="0" indent="-298450" algn="l" rtl="0">
              <a:lnSpc>
                <a:spcPct val="100000"/>
              </a:lnSpc>
              <a:spcBef>
                <a:spcPts val="0"/>
              </a:spcBef>
              <a:spcAft>
                <a:spcPts val="0"/>
              </a:spcAft>
              <a:buSzPts val="1100"/>
              <a:buChar char="●"/>
            </a:pPr>
            <a:r>
              <a:rPr lang="en-GB" dirty="0"/>
              <a:t>Additional resources may be required for rural services to meet evidence-based criteria</a:t>
            </a:r>
            <a:endParaRPr dirty="0"/>
          </a:p>
          <a:p>
            <a:pPr marL="457200" lvl="0" indent="-298450" algn="l" rtl="0">
              <a:lnSpc>
                <a:spcPct val="100000"/>
              </a:lnSpc>
              <a:spcBef>
                <a:spcPts val="0"/>
              </a:spcBef>
              <a:spcAft>
                <a:spcPts val="0"/>
              </a:spcAft>
              <a:buSzPts val="1100"/>
              <a:buChar char="●"/>
            </a:pPr>
            <a:r>
              <a:rPr lang="en-GB" dirty="0"/>
              <a:t>ESD teams have an important role to play beyond the delivery of therapy and towards efforts to provide comprehensive, needs-based care</a:t>
            </a:r>
            <a:endParaRPr dirty="0"/>
          </a:p>
          <a:p>
            <a:pPr marL="0" lvl="0" indent="0" algn="l" rtl="0">
              <a:lnSpc>
                <a:spcPct val="100000"/>
              </a:lnSpc>
              <a:spcBef>
                <a:spcPts val="0"/>
              </a:spcBef>
              <a:spcAft>
                <a:spcPts val="0"/>
              </a:spcAft>
              <a:buNone/>
            </a:pPr>
            <a:endParaRPr dirty="0"/>
          </a:p>
          <a:p>
            <a:pPr marL="0" lvl="0" indent="0" algn="l" rtl="0">
              <a:lnSpc>
                <a:spcPct val="100000"/>
              </a:lnSpc>
              <a:spcBef>
                <a:spcPts val="0"/>
              </a:spcBef>
              <a:spcAft>
                <a:spcPts val="0"/>
              </a:spcAft>
              <a:buNone/>
            </a:pPr>
            <a:endParaRPr dirty="0"/>
          </a:p>
        </p:txBody>
      </p:sp>
      <p:sp>
        <p:nvSpPr>
          <p:cNvPr id="156" name="Google Shape;156;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dirty="0"/>
              <a:t>What about stroke survivors with complex needs who require support for longer?</a:t>
            </a:r>
            <a:endParaRPr dirty="0"/>
          </a:p>
        </p:txBody>
      </p:sp>
      <p:sp>
        <p:nvSpPr>
          <p:cNvPr id="162" name="Google Shape;162;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a:t>Note to speaker - in summing up, please give examples of core components and of elements that can be adapted. </a:t>
            </a:r>
            <a:endParaRPr/>
          </a:p>
        </p:txBody>
      </p:sp>
      <p:sp>
        <p:nvSpPr>
          <p:cNvPr id="183" name="Google Shape;183;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8" name="Google Shape;188;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594b786852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5" name="Google Shape;85;g594b786852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7" name="Google Shape;9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sz="1800" dirty="0">
                <a:effectLst/>
                <a:latin typeface="Calibri" panose="020F0502020204030204" pitchFamily="34" charset="0"/>
                <a:ea typeface="Calibri" panose="020F0502020204030204" pitchFamily="34" charset="0"/>
              </a:rPr>
              <a:t>home practice was associated with greater gains and that therapy programmes designed by SLTs but delivered by family/volunteers showed no indication of a difference in language recovery from therapy programmes delivered by SLTs themselves</a:t>
            </a:r>
            <a:endParaRPr lang="en-GB" dirty="0"/>
          </a:p>
        </p:txBody>
      </p:sp>
    </p:spTree>
    <p:extLst>
      <p:ext uri="{BB962C8B-B14F-4D97-AF65-F5344CB8AC3E}">
        <p14:creationId xmlns:p14="http://schemas.microsoft.com/office/powerpoint/2010/main" val="27279738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rPr>
              <a:t>Where there were differences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kern="1200" dirty="0">
                <a:solidFill>
                  <a:schemeClr val="tx1"/>
                </a:solidFill>
                <a:effectLst/>
                <a:latin typeface="+mn-lt"/>
                <a:ea typeface="+mn-ea"/>
                <a:cs typeface="+mn-cs"/>
              </a:rPr>
              <a:t>Greatest language gains from baseline for working-aged participants occurred alongside moderate- to high-intensity SLT (&gt;9 hours/week overall-language and auditory comprehension; 3-to-4 hours/week functional communication); older participants’ greatest gains occurred alongside low-intensity SLT (≤2 hours/week) except for comprehension (&gt;9 hours/week). </a:t>
            </a:r>
          </a:p>
          <a:p>
            <a:endParaRPr lang="en-GB" dirty="0"/>
          </a:p>
        </p:txBody>
      </p:sp>
    </p:spTree>
    <p:extLst>
      <p:ext uri="{BB962C8B-B14F-4D97-AF65-F5344CB8AC3E}">
        <p14:creationId xmlns:p14="http://schemas.microsoft.com/office/powerpoint/2010/main" val="41962709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GB" sz="1100" kern="1200" dirty="0">
                <a:solidFill>
                  <a:schemeClr val="tx1"/>
                </a:solidFill>
                <a:effectLst/>
                <a:latin typeface="+mn-lt"/>
                <a:ea typeface="+mn-ea"/>
                <a:cs typeface="+mn-cs"/>
              </a:rPr>
              <a:t>Greatest overall-language gains for participants ≤3 months post-onset were associated with low-intensity/moderate-dosage (≤2 SLT-hours/week; 20-to-50 hours); for those &gt;3 months post-stroke greatest gains were associated with moderate-intensity/high-dosage SLT (3-4 SLT-hours/week; ≥50 hours). </a:t>
            </a:r>
          </a:p>
          <a:p>
            <a:endParaRPr lang="en-GB" dirty="0"/>
          </a:p>
        </p:txBody>
      </p:sp>
    </p:spTree>
    <p:extLst>
      <p:ext uri="{BB962C8B-B14F-4D97-AF65-F5344CB8AC3E}">
        <p14:creationId xmlns:p14="http://schemas.microsoft.com/office/powerpoint/2010/main" val="20149723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kern="1200" dirty="0">
                <a:solidFill>
                  <a:schemeClr val="tx1"/>
                </a:solidFill>
                <a:effectLst/>
                <a:latin typeface="+mn-lt"/>
                <a:ea typeface="+mn-ea"/>
                <a:cs typeface="+mn-cs"/>
              </a:rPr>
              <a:t>For moderate-severe participants, 4 SLT-days/week conferred the greatest language gains across outcomes; mild-moderate participants’ greatest overall language gains were associated with higher frequency SLT (≥6 days/weekly). Consistencies across groups were also evident.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i="0" kern="1200" dirty="0">
                <a:solidFill>
                  <a:schemeClr val="tx1"/>
                </a:solidFill>
                <a:effectLst/>
                <a:latin typeface="+mn-lt"/>
                <a:ea typeface="+mn-ea"/>
                <a:cs typeface="+mn-cs"/>
              </a:rPr>
              <a:t>For moderate-severe participants, </a:t>
            </a:r>
            <a:r>
              <a:rPr lang="en-GB" sz="1100" b="1" i="0" u="sng" kern="1200" dirty="0">
                <a:solidFill>
                  <a:schemeClr val="tx1"/>
                </a:solidFill>
                <a:effectLst/>
                <a:latin typeface="+mn-lt"/>
                <a:ea typeface="+mn-ea"/>
                <a:cs typeface="+mn-cs"/>
              </a:rPr>
              <a:t>auditory comprehension gains only observed for ⩾ 4 SLT-days/week</a:t>
            </a:r>
            <a:r>
              <a:rPr lang="en-GB" sz="1100" b="0" i="0" kern="1200" dirty="0">
                <a:solidFill>
                  <a:schemeClr val="tx1"/>
                </a:solidFill>
                <a:effectLst/>
                <a:latin typeface="+mn-lt"/>
                <a:ea typeface="+mn-ea"/>
                <a:cs typeface="+mn-cs"/>
              </a:rPr>
              <a:t>; mild-moderate participants' greatest functional communication gains were associated with similar frequency (⩾ 4 SLT-days/week) and greatest overall-language gains with higher frequency SLT (⩾ 6 days/weekly). </a:t>
            </a:r>
            <a:endParaRPr lang="en-GB" sz="1100" kern="1200" dirty="0">
              <a:solidFill>
                <a:schemeClr val="tx1"/>
              </a:solidFill>
              <a:effectLst/>
              <a:latin typeface="+mn-lt"/>
              <a:ea typeface="+mn-ea"/>
              <a:cs typeface="+mn-cs"/>
            </a:endParaRPr>
          </a:p>
          <a:p>
            <a:endParaRPr lang="en-GB" dirty="0"/>
          </a:p>
        </p:txBody>
      </p:sp>
    </p:spTree>
    <p:extLst>
      <p:ext uri="{BB962C8B-B14F-4D97-AF65-F5344CB8AC3E}">
        <p14:creationId xmlns:p14="http://schemas.microsoft.com/office/powerpoint/2010/main" val="12046369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0" name="Google Shape;6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1" name="Google Shape;121;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3" name="Google Shape;53;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957681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8" name="Google Shape;6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6" name="Google Shape;76;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0" name="Google Shape;9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6" name="Google Shape;96;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4" name="Google Shape;104;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0" name="Google Shape;120;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8.png"/><Relationship Id="rId4" Type="http://schemas.openxmlformats.org/officeDocument/2006/relationships/image" Target="../media/image12.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Master" Target="../slideMasters/slideMaster2.xml"/><Relationship Id="rId6" Type="http://schemas.openxmlformats.org/officeDocument/2006/relationships/image" Target="../media/image10.png"/><Relationship Id="rId5" Type="http://schemas.openxmlformats.org/officeDocument/2006/relationships/image" Target="../media/image15.png"/><Relationship Id="rId4" Type="http://schemas.openxmlformats.org/officeDocument/2006/relationships/image" Target="../media/image14.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2.xml"/><Relationship Id="rId6" Type="http://schemas.openxmlformats.org/officeDocument/2006/relationships/image" Target="../media/image10.png"/><Relationship Id="rId5" Type="http://schemas.openxmlformats.org/officeDocument/2006/relationships/image" Target="../media/image17.png"/><Relationship Id="rId4" Type="http://schemas.openxmlformats.org/officeDocument/2006/relationships/image" Target="../media/image16.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Master" Target="../slideMasters/slideMaster2.xml"/><Relationship Id="rId6" Type="http://schemas.openxmlformats.org/officeDocument/2006/relationships/image" Target="../media/image10.png"/><Relationship Id="rId5" Type="http://schemas.openxmlformats.org/officeDocument/2006/relationships/image" Target="../media/image8.png"/><Relationship Id="rId4" Type="http://schemas.openxmlformats.org/officeDocument/2006/relationships/image" Target="../media/image12.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10.png"/><Relationship Id="rId4" Type="http://schemas.openxmlformats.org/officeDocument/2006/relationships/image" Target="../media/image19.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6.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Master" Target="../slideMasters/slideMaster4.xml"/><Relationship Id="rId6" Type="http://schemas.openxmlformats.org/officeDocument/2006/relationships/image" Target="../media/image10.png"/><Relationship Id="rId5" Type="http://schemas.openxmlformats.org/officeDocument/2006/relationships/image" Target="../media/image15.png"/><Relationship Id="rId4" Type="http://schemas.openxmlformats.org/officeDocument/2006/relationships/image" Target="../media/image14.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4.xml"/><Relationship Id="rId6" Type="http://schemas.openxmlformats.org/officeDocument/2006/relationships/image" Target="../media/image10.png"/><Relationship Id="rId5" Type="http://schemas.openxmlformats.org/officeDocument/2006/relationships/image" Target="../media/image17.png"/><Relationship Id="rId4" Type="http://schemas.openxmlformats.org/officeDocument/2006/relationships/image" Target="../media/image16.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Master" Target="../slideMasters/slideMaster4.xml"/><Relationship Id="rId6" Type="http://schemas.openxmlformats.org/officeDocument/2006/relationships/image" Target="../media/image10.png"/><Relationship Id="rId5" Type="http://schemas.openxmlformats.org/officeDocument/2006/relationships/image" Target="../media/image8.png"/><Relationship Id="rId4" Type="http://schemas.openxmlformats.org/officeDocument/2006/relationships/image" Target="../media/image12.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4.xml"/><Relationship Id="rId5" Type="http://schemas.openxmlformats.org/officeDocument/2006/relationships/image" Target="../media/image10.png"/><Relationship Id="rId4" Type="http://schemas.openxmlformats.org/officeDocument/2006/relationships/image" Target="../media/image19.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A8452-B56B-4A8F-1398-14F97550808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EE41D5F-1C22-F169-99C3-A2E831AD441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C2CD3EA-279C-AECD-F527-C78AA1400D35}"/>
              </a:ext>
            </a:extLst>
          </p:cNvPr>
          <p:cNvSpPr>
            <a:spLocks noGrp="1"/>
          </p:cNvSpPr>
          <p:nvPr>
            <p:ph type="dt" sz="half" idx="10"/>
          </p:nvPr>
        </p:nvSpPr>
        <p:spPr/>
        <p:txBody>
          <a:bodyPr/>
          <a:lstStyle/>
          <a:p>
            <a:fld id="{C2553989-7584-4CEB-B06D-0B96037C0CD3}" type="datetimeFigureOut">
              <a:rPr lang="en-US" smtClean="0"/>
              <a:t>10/26/2023</a:t>
            </a:fld>
            <a:endParaRPr lang="en-US"/>
          </a:p>
        </p:txBody>
      </p:sp>
      <p:sp>
        <p:nvSpPr>
          <p:cNvPr id="5" name="Footer Placeholder 4">
            <a:extLst>
              <a:ext uri="{FF2B5EF4-FFF2-40B4-BE49-F238E27FC236}">
                <a16:creationId xmlns:a16="http://schemas.microsoft.com/office/drawing/2014/main" id="{E538D2C6-DCE4-E590-6A2D-D25E469581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E2E08E-7AB2-FDA2-6749-36CC286A08B4}"/>
              </a:ext>
            </a:extLst>
          </p:cNvPr>
          <p:cNvSpPr>
            <a:spLocks noGrp="1"/>
          </p:cNvSpPr>
          <p:nvPr>
            <p:ph type="sldNum" sz="quarter" idx="12"/>
          </p:nvPr>
        </p:nvSpPr>
        <p:spPr/>
        <p:txBody>
          <a:bodyPr/>
          <a:lstStyle/>
          <a:p>
            <a:fld id="{0D1B6B26-D519-4895-A690-F841105CD30E}" type="slidenum">
              <a:rPr lang="en-US" smtClean="0"/>
              <a:t>‹#›</a:t>
            </a:fld>
            <a:endParaRPr lang="en-US"/>
          </a:p>
        </p:txBody>
      </p:sp>
    </p:spTree>
    <p:extLst>
      <p:ext uri="{BB962C8B-B14F-4D97-AF65-F5344CB8AC3E}">
        <p14:creationId xmlns:p14="http://schemas.microsoft.com/office/powerpoint/2010/main" val="42624600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1B838-A579-E840-EECB-67F62F8F989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73DB445-217E-9DCF-3F27-C3D773F352B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6CF818-0B27-086C-A956-F79109B43D72}"/>
              </a:ext>
            </a:extLst>
          </p:cNvPr>
          <p:cNvSpPr>
            <a:spLocks noGrp="1"/>
          </p:cNvSpPr>
          <p:nvPr>
            <p:ph type="dt" sz="half" idx="10"/>
          </p:nvPr>
        </p:nvSpPr>
        <p:spPr/>
        <p:txBody>
          <a:bodyPr/>
          <a:lstStyle/>
          <a:p>
            <a:fld id="{C2553989-7584-4CEB-B06D-0B96037C0CD3}" type="datetimeFigureOut">
              <a:rPr lang="en-US" smtClean="0"/>
              <a:t>10/26/2023</a:t>
            </a:fld>
            <a:endParaRPr lang="en-US"/>
          </a:p>
        </p:txBody>
      </p:sp>
      <p:sp>
        <p:nvSpPr>
          <p:cNvPr id="5" name="Footer Placeholder 4">
            <a:extLst>
              <a:ext uri="{FF2B5EF4-FFF2-40B4-BE49-F238E27FC236}">
                <a16:creationId xmlns:a16="http://schemas.microsoft.com/office/drawing/2014/main" id="{E58B8534-8018-6BF7-0077-B6971D6165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44F776-46FA-97C6-3C84-00B379C60F3A}"/>
              </a:ext>
            </a:extLst>
          </p:cNvPr>
          <p:cNvSpPr>
            <a:spLocks noGrp="1"/>
          </p:cNvSpPr>
          <p:nvPr>
            <p:ph type="sldNum" sz="quarter" idx="12"/>
          </p:nvPr>
        </p:nvSpPr>
        <p:spPr/>
        <p:txBody>
          <a:bodyPr/>
          <a:lstStyle/>
          <a:p>
            <a:fld id="{0D1B6B26-D519-4895-A690-F841105CD30E}" type="slidenum">
              <a:rPr lang="en-US" smtClean="0"/>
              <a:t>‹#›</a:t>
            </a:fld>
            <a:endParaRPr lang="en-US"/>
          </a:p>
        </p:txBody>
      </p:sp>
    </p:spTree>
    <p:extLst>
      <p:ext uri="{BB962C8B-B14F-4D97-AF65-F5344CB8AC3E}">
        <p14:creationId xmlns:p14="http://schemas.microsoft.com/office/powerpoint/2010/main" val="34194281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6F45476-FFFC-C889-126B-E2D736DC9F0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2057B18-6ED8-9198-71D6-39B632DEBA0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A2CAD2-ABC9-4BBC-6C66-F65B180F6D52}"/>
              </a:ext>
            </a:extLst>
          </p:cNvPr>
          <p:cNvSpPr>
            <a:spLocks noGrp="1"/>
          </p:cNvSpPr>
          <p:nvPr>
            <p:ph type="dt" sz="half" idx="10"/>
          </p:nvPr>
        </p:nvSpPr>
        <p:spPr/>
        <p:txBody>
          <a:bodyPr/>
          <a:lstStyle/>
          <a:p>
            <a:fld id="{C2553989-7584-4CEB-B06D-0B96037C0CD3}" type="datetimeFigureOut">
              <a:rPr lang="en-US" smtClean="0"/>
              <a:t>10/26/2023</a:t>
            </a:fld>
            <a:endParaRPr lang="en-US"/>
          </a:p>
        </p:txBody>
      </p:sp>
      <p:sp>
        <p:nvSpPr>
          <p:cNvPr id="5" name="Footer Placeholder 4">
            <a:extLst>
              <a:ext uri="{FF2B5EF4-FFF2-40B4-BE49-F238E27FC236}">
                <a16:creationId xmlns:a16="http://schemas.microsoft.com/office/drawing/2014/main" id="{D30C84B5-970F-651E-0F70-32BC6A8A5F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9D9248-B639-EB67-31EC-62F72DCC126E}"/>
              </a:ext>
            </a:extLst>
          </p:cNvPr>
          <p:cNvSpPr>
            <a:spLocks noGrp="1"/>
          </p:cNvSpPr>
          <p:nvPr>
            <p:ph type="sldNum" sz="quarter" idx="12"/>
          </p:nvPr>
        </p:nvSpPr>
        <p:spPr/>
        <p:txBody>
          <a:bodyPr/>
          <a:lstStyle/>
          <a:p>
            <a:fld id="{0D1B6B26-D519-4895-A690-F841105CD30E}" type="slidenum">
              <a:rPr lang="en-US" smtClean="0"/>
              <a:t>‹#›</a:t>
            </a:fld>
            <a:endParaRPr lang="en-US"/>
          </a:p>
        </p:txBody>
      </p:sp>
    </p:spTree>
    <p:extLst>
      <p:ext uri="{BB962C8B-B14F-4D97-AF65-F5344CB8AC3E}">
        <p14:creationId xmlns:p14="http://schemas.microsoft.com/office/powerpoint/2010/main" val="4226495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p:cSld name="1_Title Slide">
    <p:spTree>
      <p:nvGrpSpPr>
        <p:cNvPr id="1" name="Shape 11"/>
        <p:cNvGrpSpPr/>
        <p:nvPr/>
      </p:nvGrpSpPr>
      <p:grpSpPr>
        <a:xfrm>
          <a:off x="0" y="0"/>
          <a:ext cx="0" cy="0"/>
          <a:chOff x="0" y="0"/>
          <a:chExt cx="0" cy="0"/>
        </a:xfrm>
      </p:grpSpPr>
      <p:pic>
        <p:nvPicPr>
          <p:cNvPr id="12" name="Google Shape;12;p11"/>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13" name="Google Shape;13;p11"/>
          <p:cNvPicPr preferRelativeResize="0"/>
          <p:nvPr/>
        </p:nvPicPr>
        <p:blipFill rotWithShape="1">
          <a:blip r:embed="rId3">
            <a:alphaModFix/>
          </a:blip>
          <a:srcRect t="3" r="6600" b="-36684"/>
          <a:stretch/>
        </p:blipFill>
        <p:spPr>
          <a:xfrm>
            <a:off x="436034" y="858109"/>
            <a:ext cx="11387159" cy="45719"/>
          </a:xfrm>
          <a:prstGeom prst="rect">
            <a:avLst/>
          </a:prstGeom>
          <a:noFill/>
          <a:ln>
            <a:noFill/>
          </a:ln>
        </p:spPr>
      </p:pic>
      <p:pic>
        <p:nvPicPr>
          <p:cNvPr id="14" name="Google Shape;14;p11"/>
          <p:cNvPicPr preferRelativeResize="0"/>
          <p:nvPr/>
        </p:nvPicPr>
        <p:blipFill rotWithShape="1">
          <a:blip r:embed="rId4">
            <a:alphaModFix/>
          </a:blip>
          <a:srcRect l="35446" b="23513"/>
          <a:stretch/>
        </p:blipFill>
        <p:spPr>
          <a:xfrm>
            <a:off x="0" y="4799507"/>
            <a:ext cx="1737360" cy="2058494"/>
          </a:xfrm>
          <a:prstGeom prst="rect">
            <a:avLst/>
          </a:prstGeom>
          <a:noFill/>
          <a:ln>
            <a:noFill/>
          </a:ln>
        </p:spPr>
      </p:pic>
      <p:pic>
        <p:nvPicPr>
          <p:cNvPr id="15" name="Google Shape;15;p11"/>
          <p:cNvPicPr preferRelativeResize="0"/>
          <p:nvPr/>
        </p:nvPicPr>
        <p:blipFill rotWithShape="1">
          <a:blip r:embed="rId5">
            <a:alphaModFix/>
          </a:blip>
          <a:srcRect/>
          <a:stretch/>
        </p:blipFill>
        <p:spPr>
          <a:xfrm rot="-5400000">
            <a:off x="10239223" y="1795994"/>
            <a:ext cx="1579199" cy="1184400"/>
          </a:xfrm>
          <a:prstGeom prst="rect">
            <a:avLst/>
          </a:prstGeom>
          <a:noFill/>
          <a:ln>
            <a:noFill/>
          </a:ln>
        </p:spPr>
      </p:pic>
      <p:sp>
        <p:nvSpPr>
          <p:cNvPr id="16" name="Google Shape;16;p1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lt1"/>
              </a:buClr>
              <a:buSzPts val="6000"/>
              <a:buFont typeface="Arial"/>
              <a:buNone/>
              <a:defRPr sz="6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1"/>
          <p:cNvSpPr txBox="1">
            <a:spLocks noGrp="1"/>
          </p:cNvSpPr>
          <p:nvPr>
            <p:ph type="subTitle" idx="1"/>
          </p:nvPr>
        </p:nvSpPr>
        <p:spPr>
          <a:xfrm>
            <a:off x="1524000" y="3986194"/>
            <a:ext cx="9144000" cy="1271606"/>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lt1"/>
              </a:buClr>
              <a:buSzPts val="2400"/>
              <a:buNone/>
              <a:defRPr sz="24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11"/>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19" name="Google Shape;19;p11"/>
          <p:cNvSpPr txBox="1"/>
          <p:nvPr/>
        </p:nvSpPr>
        <p:spPr>
          <a:xfrm>
            <a:off x="873760" y="-538480"/>
            <a:ext cx="184731"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20" name="Google Shape;20;p11"/>
          <p:cNvPicPr preferRelativeResize="0"/>
          <p:nvPr/>
        </p:nvPicPr>
        <p:blipFill rotWithShape="1">
          <a:blip r:embed="rId6">
            <a:alphaModFix/>
          </a:blip>
          <a:srcRect/>
          <a:stretch/>
        </p:blipFill>
        <p:spPr>
          <a:xfrm>
            <a:off x="402422" y="343373"/>
            <a:ext cx="3892160" cy="388644"/>
          </a:xfrm>
          <a:prstGeom prst="rect">
            <a:avLst/>
          </a:prstGeom>
          <a:noFill/>
          <a:ln>
            <a:noFill/>
          </a:ln>
        </p:spPr>
      </p:pic>
    </p:spTree>
    <p:extLst>
      <p:ext uri="{BB962C8B-B14F-4D97-AF65-F5344CB8AC3E}">
        <p14:creationId xmlns:p14="http://schemas.microsoft.com/office/powerpoint/2010/main" val="37674544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27"/>
        <p:cNvGrpSpPr/>
        <p:nvPr/>
      </p:nvGrpSpPr>
      <p:grpSpPr>
        <a:xfrm>
          <a:off x="0" y="0"/>
          <a:ext cx="0" cy="0"/>
          <a:chOff x="0" y="0"/>
          <a:chExt cx="0" cy="0"/>
        </a:xfrm>
      </p:grpSpPr>
      <p:pic>
        <p:nvPicPr>
          <p:cNvPr id="28" name="Google Shape;28;p13"/>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29" name="Google Shape;29;p13"/>
          <p:cNvSpPr txBox="1">
            <a:spLocks noGrp="1"/>
          </p:cNvSpPr>
          <p:nvPr>
            <p:ph type="title"/>
          </p:nvPr>
        </p:nvSpPr>
        <p:spPr>
          <a:xfrm>
            <a:off x="838200" y="365127"/>
            <a:ext cx="10515600" cy="865467"/>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3200"/>
              <a:buFont typeface="Arial"/>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13"/>
          <p:cNvSpPr txBox="1">
            <a:spLocks noGrp="1"/>
          </p:cNvSpPr>
          <p:nvPr>
            <p:ph type="body" idx="1"/>
          </p:nvPr>
        </p:nvSpPr>
        <p:spPr>
          <a:xfrm>
            <a:off x="838200" y="1535065"/>
            <a:ext cx="10515600" cy="4256453"/>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000"/>
              </a:spcBef>
              <a:spcAft>
                <a:spcPts val="0"/>
              </a:spcAft>
              <a:buClr>
                <a:schemeClr val="lt1"/>
              </a:buClr>
              <a:buSzPts val="2400"/>
              <a:buChar char="•"/>
              <a:defRPr sz="24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1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32" name="Google Shape;32;p13"/>
          <p:cNvPicPr preferRelativeResize="0"/>
          <p:nvPr/>
        </p:nvPicPr>
        <p:blipFill rotWithShape="1">
          <a:blip r:embed="rId3">
            <a:alphaModFix/>
          </a:blip>
          <a:srcRect/>
          <a:stretch/>
        </p:blipFill>
        <p:spPr>
          <a:xfrm>
            <a:off x="409658" y="6320123"/>
            <a:ext cx="3196167" cy="319147"/>
          </a:xfrm>
          <a:prstGeom prst="rect">
            <a:avLst/>
          </a:prstGeom>
          <a:noFill/>
          <a:ln>
            <a:noFill/>
          </a:ln>
        </p:spPr>
      </p:pic>
      <p:pic>
        <p:nvPicPr>
          <p:cNvPr id="33" name="Google Shape;33;p13"/>
          <p:cNvPicPr preferRelativeResize="0"/>
          <p:nvPr/>
        </p:nvPicPr>
        <p:blipFill rotWithShape="1">
          <a:blip r:embed="rId4">
            <a:alphaModFix/>
          </a:blip>
          <a:srcRect t="5" r="8043" b="-142996"/>
          <a:stretch/>
        </p:blipFill>
        <p:spPr>
          <a:xfrm>
            <a:off x="400051" y="6070928"/>
            <a:ext cx="11056823" cy="60118"/>
          </a:xfrm>
          <a:prstGeom prst="rect">
            <a:avLst/>
          </a:prstGeom>
          <a:noFill/>
          <a:ln>
            <a:noFill/>
          </a:ln>
        </p:spPr>
      </p:pic>
    </p:spTree>
    <p:extLst>
      <p:ext uri="{BB962C8B-B14F-4D97-AF65-F5344CB8AC3E}">
        <p14:creationId xmlns:p14="http://schemas.microsoft.com/office/powerpoint/2010/main" val="18037631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p:cSld name="1_Section Header">
    <p:spTree>
      <p:nvGrpSpPr>
        <p:cNvPr id="1" name="Shape 34"/>
        <p:cNvGrpSpPr/>
        <p:nvPr/>
      </p:nvGrpSpPr>
      <p:grpSpPr>
        <a:xfrm>
          <a:off x="0" y="0"/>
          <a:ext cx="0" cy="0"/>
          <a:chOff x="0" y="0"/>
          <a:chExt cx="0" cy="0"/>
        </a:xfrm>
      </p:grpSpPr>
      <p:pic>
        <p:nvPicPr>
          <p:cNvPr id="35" name="Google Shape;35;p5"/>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36" name="Google Shape;36;p5"/>
          <p:cNvPicPr preferRelativeResize="0"/>
          <p:nvPr/>
        </p:nvPicPr>
        <p:blipFill rotWithShape="1">
          <a:blip r:embed="rId3">
            <a:alphaModFix/>
          </a:blip>
          <a:srcRect t="3" r="6600" b="-36685"/>
          <a:stretch/>
        </p:blipFill>
        <p:spPr>
          <a:xfrm>
            <a:off x="402422" y="868933"/>
            <a:ext cx="11387159" cy="45719"/>
          </a:xfrm>
          <a:prstGeom prst="rect">
            <a:avLst/>
          </a:prstGeom>
          <a:noFill/>
          <a:ln>
            <a:noFill/>
          </a:ln>
        </p:spPr>
      </p:pic>
      <p:pic>
        <p:nvPicPr>
          <p:cNvPr id="38" name="Google Shape;38;p5"/>
          <p:cNvPicPr preferRelativeResize="0"/>
          <p:nvPr/>
        </p:nvPicPr>
        <p:blipFill rotWithShape="1">
          <a:blip r:embed="rId4">
            <a:alphaModFix/>
          </a:blip>
          <a:srcRect l="8151" b="33144"/>
          <a:stretch/>
        </p:blipFill>
        <p:spPr>
          <a:xfrm>
            <a:off x="1" y="4480660"/>
            <a:ext cx="3091180" cy="2377341"/>
          </a:xfrm>
          <a:prstGeom prst="rect">
            <a:avLst/>
          </a:prstGeom>
          <a:noFill/>
          <a:ln>
            <a:noFill/>
          </a:ln>
        </p:spPr>
      </p:pic>
      <p:pic>
        <p:nvPicPr>
          <p:cNvPr id="39" name="Google Shape;39;p5"/>
          <p:cNvPicPr preferRelativeResize="0"/>
          <p:nvPr/>
        </p:nvPicPr>
        <p:blipFill rotWithShape="1">
          <a:blip r:embed="rId5">
            <a:alphaModFix/>
          </a:blip>
          <a:srcRect/>
          <a:stretch/>
        </p:blipFill>
        <p:spPr>
          <a:xfrm>
            <a:off x="10445751" y="1519647"/>
            <a:ext cx="1155700" cy="927100"/>
          </a:xfrm>
          <a:prstGeom prst="rect">
            <a:avLst/>
          </a:prstGeom>
          <a:noFill/>
          <a:ln>
            <a:noFill/>
          </a:ln>
        </p:spPr>
      </p:pic>
      <p:sp>
        <p:nvSpPr>
          <p:cNvPr id="40" name="Google Shape;40;p5"/>
          <p:cNvSpPr txBox="1">
            <a:spLocks noGrp="1"/>
          </p:cNvSpPr>
          <p:nvPr>
            <p:ph type="title"/>
          </p:nvPr>
        </p:nvSpPr>
        <p:spPr>
          <a:xfrm>
            <a:off x="838200" y="2488688"/>
            <a:ext cx="9403080" cy="113347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193E72"/>
              </a:buClr>
              <a:buSzPts val="4800"/>
              <a:buFont typeface="Arial"/>
              <a:buNone/>
              <a:defRPr sz="4800">
                <a:solidFill>
                  <a:srgbClr val="193E7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5"/>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193E72"/>
                </a:solidFill>
                <a:latin typeface="Arial"/>
                <a:ea typeface="Arial"/>
                <a:cs typeface="Arial"/>
                <a:sym typeface="Arial"/>
              </a:defRPr>
            </a:lvl1pPr>
            <a:lvl2pPr marL="0" lvl="1" indent="0" algn="r">
              <a:spcBef>
                <a:spcPts val="0"/>
              </a:spcBef>
              <a:buNone/>
              <a:defRPr sz="1200">
                <a:solidFill>
                  <a:srgbClr val="193E72"/>
                </a:solidFill>
                <a:latin typeface="Arial"/>
                <a:ea typeface="Arial"/>
                <a:cs typeface="Arial"/>
                <a:sym typeface="Arial"/>
              </a:defRPr>
            </a:lvl2pPr>
            <a:lvl3pPr marL="0" lvl="2" indent="0" algn="r">
              <a:spcBef>
                <a:spcPts val="0"/>
              </a:spcBef>
              <a:buNone/>
              <a:defRPr sz="1200">
                <a:solidFill>
                  <a:srgbClr val="193E72"/>
                </a:solidFill>
                <a:latin typeface="Arial"/>
                <a:ea typeface="Arial"/>
                <a:cs typeface="Arial"/>
                <a:sym typeface="Arial"/>
              </a:defRPr>
            </a:lvl3pPr>
            <a:lvl4pPr marL="0" lvl="3" indent="0" algn="r">
              <a:spcBef>
                <a:spcPts val="0"/>
              </a:spcBef>
              <a:buNone/>
              <a:defRPr sz="1200">
                <a:solidFill>
                  <a:srgbClr val="193E72"/>
                </a:solidFill>
                <a:latin typeface="Arial"/>
                <a:ea typeface="Arial"/>
                <a:cs typeface="Arial"/>
                <a:sym typeface="Arial"/>
              </a:defRPr>
            </a:lvl4pPr>
            <a:lvl5pPr marL="0" lvl="4" indent="0" algn="r">
              <a:spcBef>
                <a:spcPts val="0"/>
              </a:spcBef>
              <a:buNone/>
              <a:defRPr sz="1200">
                <a:solidFill>
                  <a:srgbClr val="193E72"/>
                </a:solidFill>
                <a:latin typeface="Arial"/>
                <a:ea typeface="Arial"/>
                <a:cs typeface="Arial"/>
                <a:sym typeface="Arial"/>
              </a:defRPr>
            </a:lvl5pPr>
            <a:lvl6pPr marL="0" lvl="5" indent="0" algn="r">
              <a:spcBef>
                <a:spcPts val="0"/>
              </a:spcBef>
              <a:buNone/>
              <a:defRPr sz="1200">
                <a:solidFill>
                  <a:srgbClr val="193E72"/>
                </a:solidFill>
                <a:latin typeface="Arial"/>
                <a:ea typeface="Arial"/>
                <a:cs typeface="Arial"/>
                <a:sym typeface="Arial"/>
              </a:defRPr>
            </a:lvl6pPr>
            <a:lvl7pPr marL="0" lvl="6" indent="0" algn="r">
              <a:spcBef>
                <a:spcPts val="0"/>
              </a:spcBef>
              <a:buNone/>
              <a:defRPr sz="1200">
                <a:solidFill>
                  <a:srgbClr val="193E72"/>
                </a:solidFill>
                <a:latin typeface="Arial"/>
                <a:ea typeface="Arial"/>
                <a:cs typeface="Arial"/>
                <a:sym typeface="Arial"/>
              </a:defRPr>
            </a:lvl7pPr>
            <a:lvl8pPr marL="0" lvl="7" indent="0" algn="r">
              <a:spcBef>
                <a:spcPts val="0"/>
              </a:spcBef>
              <a:buNone/>
              <a:defRPr sz="1200">
                <a:solidFill>
                  <a:srgbClr val="193E72"/>
                </a:solidFill>
                <a:latin typeface="Arial"/>
                <a:ea typeface="Arial"/>
                <a:cs typeface="Arial"/>
                <a:sym typeface="Arial"/>
              </a:defRPr>
            </a:lvl8pPr>
            <a:lvl9pPr marL="0" lvl="8" indent="0" algn="r">
              <a:spcBef>
                <a:spcPts val="0"/>
              </a:spcBef>
              <a:buNone/>
              <a:defRPr sz="1200">
                <a:solidFill>
                  <a:srgbClr val="193E7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9" name="Google Shape;61;p8">
            <a:extLst>
              <a:ext uri="{FF2B5EF4-FFF2-40B4-BE49-F238E27FC236}">
                <a16:creationId xmlns:a16="http://schemas.microsoft.com/office/drawing/2014/main" id="{F207851F-F37A-450A-88E2-5E4E6B7E607A}"/>
              </a:ext>
            </a:extLst>
          </p:cNvPr>
          <p:cNvPicPr preferRelativeResize="0"/>
          <p:nvPr userDrawn="1"/>
        </p:nvPicPr>
        <p:blipFill>
          <a:blip r:embed="rId6"/>
          <a:srcRect/>
          <a:stretch/>
        </p:blipFill>
        <p:spPr>
          <a:xfrm>
            <a:off x="402422" y="343231"/>
            <a:ext cx="3892160" cy="388929"/>
          </a:xfrm>
          <a:prstGeom prst="rect">
            <a:avLst/>
          </a:prstGeom>
          <a:noFill/>
          <a:ln>
            <a:noFill/>
          </a:ln>
        </p:spPr>
      </p:pic>
    </p:spTree>
    <p:extLst>
      <p:ext uri="{BB962C8B-B14F-4D97-AF65-F5344CB8AC3E}">
        <p14:creationId xmlns:p14="http://schemas.microsoft.com/office/powerpoint/2010/main" val="41856481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_Two Content">
  <p:cSld name="1_Two Content">
    <p:spTree>
      <p:nvGrpSpPr>
        <p:cNvPr id="1" name="Shape 58"/>
        <p:cNvGrpSpPr/>
        <p:nvPr/>
      </p:nvGrpSpPr>
      <p:grpSpPr>
        <a:xfrm>
          <a:off x="0" y="0"/>
          <a:ext cx="0" cy="0"/>
          <a:chOff x="0" y="0"/>
          <a:chExt cx="0" cy="0"/>
        </a:xfrm>
      </p:grpSpPr>
      <p:pic>
        <p:nvPicPr>
          <p:cNvPr id="59" name="Google Shape;59;p8"/>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60" name="Google Shape;60;p8"/>
          <p:cNvPicPr preferRelativeResize="0"/>
          <p:nvPr/>
        </p:nvPicPr>
        <p:blipFill rotWithShape="1">
          <a:blip r:embed="rId3">
            <a:alphaModFix/>
          </a:blip>
          <a:srcRect t="3" r="6600" b="-36685"/>
          <a:stretch/>
        </p:blipFill>
        <p:spPr>
          <a:xfrm>
            <a:off x="402422" y="868933"/>
            <a:ext cx="11387159" cy="45719"/>
          </a:xfrm>
          <a:prstGeom prst="rect">
            <a:avLst/>
          </a:prstGeom>
          <a:noFill/>
          <a:ln>
            <a:noFill/>
          </a:ln>
        </p:spPr>
      </p:pic>
      <p:sp>
        <p:nvSpPr>
          <p:cNvPr id="62" name="Google Shape;62;p8"/>
          <p:cNvSpPr txBox="1">
            <a:spLocks noGrp="1"/>
          </p:cNvSpPr>
          <p:nvPr>
            <p:ph type="title"/>
          </p:nvPr>
        </p:nvSpPr>
        <p:spPr>
          <a:xfrm>
            <a:off x="838200" y="2562303"/>
            <a:ext cx="915924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93E72"/>
              </a:buClr>
              <a:buSzPts val="4800"/>
              <a:buFont typeface="Arial"/>
              <a:buNone/>
              <a:defRPr sz="4800">
                <a:solidFill>
                  <a:srgbClr val="193E7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8"/>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64" name="Google Shape;64;p8"/>
          <p:cNvPicPr preferRelativeResize="0"/>
          <p:nvPr/>
        </p:nvPicPr>
        <p:blipFill rotWithShape="1">
          <a:blip r:embed="rId4">
            <a:alphaModFix/>
          </a:blip>
          <a:srcRect/>
          <a:stretch/>
        </p:blipFill>
        <p:spPr>
          <a:xfrm rot="-9311719">
            <a:off x="10164502" y="1227960"/>
            <a:ext cx="1342276" cy="1285674"/>
          </a:xfrm>
          <a:prstGeom prst="rect">
            <a:avLst/>
          </a:prstGeom>
          <a:noFill/>
          <a:ln>
            <a:noFill/>
          </a:ln>
        </p:spPr>
      </p:pic>
      <p:pic>
        <p:nvPicPr>
          <p:cNvPr id="65" name="Google Shape;65;p8"/>
          <p:cNvPicPr preferRelativeResize="0"/>
          <p:nvPr/>
        </p:nvPicPr>
        <p:blipFill rotWithShape="1">
          <a:blip r:embed="rId5">
            <a:alphaModFix/>
          </a:blip>
          <a:srcRect l="8151" b="33144"/>
          <a:stretch/>
        </p:blipFill>
        <p:spPr>
          <a:xfrm>
            <a:off x="1" y="4480660"/>
            <a:ext cx="3091180" cy="2377341"/>
          </a:xfrm>
          <a:prstGeom prst="rect">
            <a:avLst/>
          </a:prstGeom>
          <a:noFill/>
          <a:ln>
            <a:noFill/>
          </a:ln>
        </p:spPr>
      </p:pic>
      <p:pic>
        <p:nvPicPr>
          <p:cNvPr id="9" name="Google Shape;61;p8">
            <a:extLst>
              <a:ext uri="{FF2B5EF4-FFF2-40B4-BE49-F238E27FC236}">
                <a16:creationId xmlns:a16="http://schemas.microsoft.com/office/drawing/2014/main" id="{09790059-4CBC-4FB4-A518-FB55D6AD9288}"/>
              </a:ext>
            </a:extLst>
          </p:cNvPr>
          <p:cNvPicPr preferRelativeResize="0"/>
          <p:nvPr userDrawn="1"/>
        </p:nvPicPr>
        <p:blipFill>
          <a:blip r:embed="rId6"/>
          <a:srcRect/>
          <a:stretch/>
        </p:blipFill>
        <p:spPr>
          <a:xfrm>
            <a:off x="402422" y="343231"/>
            <a:ext cx="3892160" cy="388929"/>
          </a:xfrm>
          <a:prstGeom prst="rect">
            <a:avLst/>
          </a:prstGeom>
          <a:noFill/>
          <a:ln>
            <a:noFill/>
          </a:ln>
        </p:spPr>
      </p:pic>
    </p:spTree>
    <p:extLst>
      <p:ext uri="{BB962C8B-B14F-4D97-AF65-F5344CB8AC3E}">
        <p14:creationId xmlns:p14="http://schemas.microsoft.com/office/powerpoint/2010/main" val="35919254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1"/>
        <p:cNvGrpSpPr/>
        <p:nvPr/>
      </p:nvGrpSpPr>
      <p:grpSpPr>
        <a:xfrm>
          <a:off x="0" y="0"/>
          <a:ext cx="0" cy="0"/>
          <a:chOff x="0" y="0"/>
          <a:chExt cx="0" cy="0"/>
        </a:xfrm>
      </p:grpSpPr>
      <p:pic>
        <p:nvPicPr>
          <p:cNvPr id="12" name="Google Shape;12;p14"/>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13" name="Google Shape;13;p14"/>
          <p:cNvPicPr preferRelativeResize="0"/>
          <p:nvPr/>
        </p:nvPicPr>
        <p:blipFill rotWithShape="1">
          <a:blip r:embed="rId3">
            <a:alphaModFix/>
          </a:blip>
          <a:srcRect t="3" r="6600" b="-36683"/>
          <a:stretch/>
        </p:blipFill>
        <p:spPr>
          <a:xfrm>
            <a:off x="436034" y="858109"/>
            <a:ext cx="11387159" cy="45719"/>
          </a:xfrm>
          <a:prstGeom prst="rect">
            <a:avLst/>
          </a:prstGeom>
          <a:noFill/>
          <a:ln>
            <a:noFill/>
          </a:ln>
        </p:spPr>
      </p:pic>
      <p:pic>
        <p:nvPicPr>
          <p:cNvPr id="14" name="Google Shape;14;p14"/>
          <p:cNvPicPr preferRelativeResize="0"/>
          <p:nvPr/>
        </p:nvPicPr>
        <p:blipFill rotWithShape="1">
          <a:blip r:embed="rId4">
            <a:alphaModFix/>
          </a:blip>
          <a:srcRect l="35446" b="23513"/>
          <a:stretch/>
        </p:blipFill>
        <p:spPr>
          <a:xfrm>
            <a:off x="0" y="4799507"/>
            <a:ext cx="1737360" cy="2058494"/>
          </a:xfrm>
          <a:prstGeom prst="rect">
            <a:avLst/>
          </a:prstGeom>
          <a:noFill/>
          <a:ln>
            <a:noFill/>
          </a:ln>
        </p:spPr>
      </p:pic>
      <p:pic>
        <p:nvPicPr>
          <p:cNvPr id="15" name="Google Shape;15;p14"/>
          <p:cNvPicPr preferRelativeResize="0"/>
          <p:nvPr/>
        </p:nvPicPr>
        <p:blipFill rotWithShape="1">
          <a:blip r:embed="rId5">
            <a:alphaModFix/>
          </a:blip>
          <a:srcRect/>
          <a:stretch/>
        </p:blipFill>
        <p:spPr>
          <a:xfrm rot="-5400000">
            <a:off x="10239223" y="1795994"/>
            <a:ext cx="1579199" cy="1184400"/>
          </a:xfrm>
          <a:prstGeom prst="rect">
            <a:avLst/>
          </a:prstGeom>
          <a:noFill/>
          <a:ln>
            <a:noFill/>
          </a:ln>
        </p:spPr>
      </p:pic>
      <p:sp>
        <p:nvSpPr>
          <p:cNvPr id="16" name="Google Shape;16;p1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lt1"/>
              </a:buClr>
              <a:buSzPts val="6000"/>
              <a:buFont typeface="Arial"/>
              <a:buNone/>
              <a:defRPr sz="6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4"/>
          <p:cNvSpPr txBox="1">
            <a:spLocks noGrp="1"/>
          </p:cNvSpPr>
          <p:nvPr>
            <p:ph type="subTitle" idx="1"/>
          </p:nvPr>
        </p:nvSpPr>
        <p:spPr>
          <a:xfrm>
            <a:off x="1524000" y="3986194"/>
            <a:ext cx="9144000" cy="1271606"/>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lt1"/>
              </a:buClr>
              <a:buSzPts val="2400"/>
              <a:buNone/>
              <a:defRPr sz="24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14"/>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19" name="Google Shape;19;p14"/>
          <p:cNvSpPr txBox="1"/>
          <p:nvPr/>
        </p:nvSpPr>
        <p:spPr>
          <a:xfrm>
            <a:off x="873760" y="-538480"/>
            <a:ext cx="184731"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20" name="Google Shape;20;p14"/>
          <p:cNvPicPr preferRelativeResize="0"/>
          <p:nvPr/>
        </p:nvPicPr>
        <p:blipFill rotWithShape="1">
          <a:blip r:embed="rId6">
            <a:alphaModFix/>
          </a:blip>
          <a:srcRect/>
          <a:stretch/>
        </p:blipFill>
        <p:spPr>
          <a:xfrm>
            <a:off x="402422" y="343373"/>
            <a:ext cx="3892160" cy="388644"/>
          </a:xfrm>
          <a:prstGeom prst="rect">
            <a:avLst/>
          </a:prstGeom>
          <a:noFill/>
          <a:ln>
            <a:noFill/>
          </a:ln>
        </p:spPr>
      </p:pic>
    </p:spTree>
    <p:extLst>
      <p:ext uri="{BB962C8B-B14F-4D97-AF65-F5344CB8AC3E}">
        <p14:creationId xmlns:p14="http://schemas.microsoft.com/office/powerpoint/2010/main" val="11573727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1"/>
        <p:cNvGrpSpPr/>
        <p:nvPr/>
      </p:nvGrpSpPr>
      <p:grpSpPr>
        <a:xfrm>
          <a:off x="0" y="0"/>
          <a:ext cx="0" cy="0"/>
          <a:chOff x="0" y="0"/>
          <a:chExt cx="0" cy="0"/>
        </a:xfrm>
      </p:grpSpPr>
      <p:sp>
        <p:nvSpPr>
          <p:cNvPr id="22" name="Google Shape;22;p15"/>
          <p:cNvSpPr txBox="1">
            <a:spLocks noGrp="1"/>
          </p:cNvSpPr>
          <p:nvPr>
            <p:ph type="title"/>
          </p:nvPr>
        </p:nvSpPr>
        <p:spPr>
          <a:xfrm>
            <a:off x="838200" y="365127"/>
            <a:ext cx="10515600" cy="865467"/>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93E72"/>
              </a:buClr>
              <a:buSzPts val="3200"/>
              <a:buFont typeface="Arial"/>
              <a:buNone/>
              <a:defRPr sz="32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15"/>
          <p:cNvSpPr txBox="1">
            <a:spLocks noGrp="1"/>
          </p:cNvSpPr>
          <p:nvPr>
            <p:ph type="body" idx="1"/>
          </p:nvPr>
        </p:nvSpPr>
        <p:spPr>
          <a:xfrm>
            <a:off x="838200" y="1535065"/>
            <a:ext cx="10515600" cy="4256453"/>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000"/>
              </a:spcBef>
              <a:spcAft>
                <a:spcPts val="0"/>
              </a:spcAft>
              <a:buClr>
                <a:srgbClr val="193E72"/>
              </a:buClr>
              <a:buSzPts val="2400"/>
              <a:buChar char="•"/>
              <a:defRPr sz="2400">
                <a:solidFill>
                  <a:srgbClr val="193E7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15"/>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25" name="Google Shape;25;p15"/>
          <p:cNvPicPr preferRelativeResize="0"/>
          <p:nvPr/>
        </p:nvPicPr>
        <p:blipFill rotWithShape="1">
          <a:blip r:embed="rId2">
            <a:alphaModFix/>
          </a:blip>
          <a:srcRect/>
          <a:stretch/>
        </p:blipFill>
        <p:spPr>
          <a:xfrm>
            <a:off x="402422" y="6341522"/>
            <a:ext cx="3196167" cy="319381"/>
          </a:xfrm>
          <a:prstGeom prst="rect">
            <a:avLst/>
          </a:prstGeom>
          <a:noFill/>
          <a:ln>
            <a:noFill/>
          </a:ln>
        </p:spPr>
      </p:pic>
      <p:pic>
        <p:nvPicPr>
          <p:cNvPr id="26" name="Google Shape;26;p15"/>
          <p:cNvPicPr preferRelativeResize="0"/>
          <p:nvPr/>
        </p:nvPicPr>
        <p:blipFill rotWithShape="1">
          <a:blip r:embed="rId3">
            <a:alphaModFix/>
          </a:blip>
          <a:srcRect t="5" r="8043" b="-142995"/>
          <a:stretch/>
        </p:blipFill>
        <p:spPr>
          <a:xfrm>
            <a:off x="400051" y="6070928"/>
            <a:ext cx="11056823" cy="60118"/>
          </a:xfrm>
          <a:prstGeom prst="rect">
            <a:avLst/>
          </a:prstGeom>
          <a:noFill/>
          <a:ln>
            <a:noFill/>
          </a:ln>
        </p:spPr>
      </p:pic>
    </p:spTree>
    <p:extLst>
      <p:ext uri="{BB962C8B-B14F-4D97-AF65-F5344CB8AC3E}">
        <p14:creationId xmlns:p14="http://schemas.microsoft.com/office/powerpoint/2010/main" val="25150515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27"/>
        <p:cNvGrpSpPr/>
        <p:nvPr/>
      </p:nvGrpSpPr>
      <p:grpSpPr>
        <a:xfrm>
          <a:off x="0" y="0"/>
          <a:ext cx="0" cy="0"/>
          <a:chOff x="0" y="0"/>
          <a:chExt cx="0" cy="0"/>
        </a:xfrm>
      </p:grpSpPr>
      <p:pic>
        <p:nvPicPr>
          <p:cNvPr id="28" name="Google Shape;28;p16"/>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29" name="Google Shape;29;p16"/>
          <p:cNvSpPr txBox="1">
            <a:spLocks noGrp="1"/>
          </p:cNvSpPr>
          <p:nvPr>
            <p:ph type="title"/>
          </p:nvPr>
        </p:nvSpPr>
        <p:spPr>
          <a:xfrm>
            <a:off x="838200" y="365127"/>
            <a:ext cx="10515600" cy="865467"/>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3200"/>
              <a:buFont typeface="Arial"/>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16"/>
          <p:cNvSpPr txBox="1">
            <a:spLocks noGrp="1"/>
          </p:cNvSpPr>
          <p:nvPr>
            <p:ph type="body" idx="1"/>
          </p:nvPr>
        </p:nvSpPr>
        <p:spPr>
          <a:xfrm>
            <a:off x="838200" y="1535065"/>
            <a:ext cx="10515600" cy="4256453"/>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000"/>
              </a:spcBef>
              <a:spcAft>
                <a:spcPts val="0"/>
              </a:spcAft>
              <a:buClr>
                <a:schemeClr val="lt1"/>
              </a:buClr>
              <a:buSzPts val="2400"/>
              <a:buChar char="•"/>
              <a:defRPr sz="24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16"/>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32" name="Google Shape;32;p16"/>
          <p:cNvPicPr preferRelativeResize="0"/>
          <p:nvPr/>
        </p:nvPicPr>
        <p:blipFill rotWithShape="1">
          <a:blip r:embed="rId3">
            <a:alphaModFix/>
          </a:blip>
          <a:srcRect/>
          <a:stretch/>
        </p:blipFill>
        <p:spPr>
          <a:xfrm>
            <a:off x="409658" y="6320123"/>
            <a:ext cx="3196167" cy="319147"/>
          </a:xfrm>
          <a:prstGeom prst="rect">
            <a:avLst/>
          </a:prstGeom>
          <a:noFill/>
          <a:ln>
            <a:noFill/>
          </a:ln>
        </p:spPr>
      </p:pic>
      <p:pic>
        <p:nvPicPr>
          <p:cNvPr id="33" name="Google Shape;33;p16"/>
          <p:cNvPicPr preferRelativeResize="0"/>
          <p:nvPr/>
        </p:nvPicPr>
        <p:blipFill rotWithShape="1">
          <a:blip r:embed="rId4">
            <a:alphaModFix/>
          </a:blip>
          <a:srcRect t="5" r="8043" b="-142995"/>
          <a:stretch/>
        </p:blipFill>
        <p:spPr>
          <a:xfrm>
            <a:off x="400051" y="6070928"/>
            <a:ext cx="11056823" cy="60118"/>
          </a:xfrm>
          <a:prstGeom prst="rect">
            <a:avLst/>
          </a:prstGeom>
          <a:noFill/>
          <a:ln>
            <a:noFill/>
          </a:ln>
        </p:spPr>
      </p:pic>
    </p:spTree>
    <p:extLst>
      <p:ext uri="{BB962C8B-B14F-4D97-AF65-F5344CB8AC3E}">
        <p14:creationId xmlns:p14="http://schemas.microsoft.com/office/powerpoint/2010/main" val="28770200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34"/>
        <p:cNvGrpSpPr/>
        <p:nvPr/>
      </p:nvGrpSpPr>
      <p:grpSpPr>
        <a:xfrm>
          <a:off x="0" y="0"/>
          <a:ext cx="0" cy="0"/>
          <a:chOff x="0" y="0"/>
          <a:chExt cx="0" cy="0"/>
        </a:xfrm>
      </p:grpSpPr>
      <p:pic>
        <p:nvPicPr>
          <p:cNvPr id="35" name="Google Shape;35;p17"/>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36" name="Google Shape;36;p17"/>
          <p:cNvPicPr preferRelativeResize="0"/>
          <p:nvPr/>
        </p:nvPicPr>
        <p:blipFill rotWithShape="1">
          <a:blip r:embed="rId3">
            <a:alphaModFix/>
          </a:blip>
          <a:srcRect t="3" r="6600" b="-36683"/>
          <a:stretch/>
        </p:blipFill>
        <p:spPr>
          <a:xfrm>
            <a:off x="402422" y="868933"/>
            <a:ext cx="11387159" cy="45719"/>
          </a:xfrm>
          <a:prstGeom prst="rect">
            <a:avLst/>
          </a:prstGeom>
          <a:noFill/>
          <a:ln>
            <a:noFill/>
          </a:ln>
        </p:spPr>
      </p:pic>
      <p:pic>
        <p:nvPicPr>
          <p:cNvPr id="37" name="Google Shape;37;p17"/>
          <p:cNvPicPr preferRelativeResize="0"/>
          <p:nvPr/>
        </p:nvPicPr>
        <p:blipFill rotWithShape="1">
          <a:blip r:embed="rId4">
            <a:alphaModFix/>
          </a:blip>
          <a:srcRect l="8151" b="33142"/>
          <a:stretch/>
        </p:blipFill>
        <p:spPr>
          <a:xfrm>
            <a:off x="1" y="4480660"/>
            <a:ext cx="3091180" cy="2377341"/>
          </a:xfrm>
          <a:prstGeom prst="rect">
            <a:avLst/>
          </a:prstGeom>
          <a:noFill/>
          <a:ln>
            <a:noFill/>
          </a:ln>
        </p:spPr>
      </p:pic>
      <p:pic>
        <p:nvPicPr>
          <p:cNvPr id="38" name="Google Shape;38;p17"/>
          <p:cNvPicPr preferRelativeResize="0"/>
          <p:nvPr/>
        </p:nvPicPr>
        <p:blipFill rotWithShape="1">
          <a:blip r:embed="rId5">
            <a:alphaModFix/>
          </a:blip>
          <a:srcRect/>
          <a:stretch/>
        </p:blipFill>
        <p:spPr>
          <a:xfrm>
            <a:off x="10445751" y="1519647"/>
            <a:ext cx="1155700" cy="927100"/>
          </a:xfrm>
          <a:prstGeom prst="rect">
            <a:avLst/>
          </a:prstGeom>
          <a:noFill/>
          <a:ln>
            <a:noFill/>
          </a:ln>
        </p:spPr>
      </p:pic>
      <p:sp>
        <p:nvSpPr>
          <p:cNvPr id="39" name="Google Shape;39;p17"/>
          <p:cNvSpPr txBox="1">
            <a:spLocks noGrp="1"/>
          </p:cNvSpPr>
          <p:nvPr>
            <p:ph type="title"/>
          </p:nvPr>
        </p:nvSpPr>
        <p:spPr>
          <a:xfrm>
            <a:off x="838200" y="2488688"/>
            <a:ext cx="9403080" cy="113347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193E72"/>
              </a:buClr>
              <a:buSzPts val="4800"/>
              <a:buFont typeface="Arial"/>
              <a:buNone/>
              <a:defRPr sz="48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17"/>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41" name="Google Shape;41;p17"/>
          <p:cNvPicPr preferRelativeResize="0"/>
          <p:nvPr/>
        </p:nvPicPr>
        <p:blipFill rotWithShape="1">
          <a:blip r:embed="rId6">
            <a:alphaModFix/>
          </a:blip>
          <a:srcRect/>
          <a:stretch/>
        </p:blipFill>
        <p:spPr>
          <a:xfrm>
            <a:off x="402422" y="343231"/>
            <a:ext cx="3892160" cy="388929"/>
          </a:xfrm>
          <a:prstGeom prst="rect">
            <a:avLst/>
          </a:prstGeom>
          <a:noFill/>
          <a:ln>
            <a:noFill/>
          </a:ln>
        </p:spPr>
      </p:pic>
    </p:spTree>
    <p:extLst>
      <p:ext uri="{BB962C8B-B14F-4D97-AF65-F5344CB8AC3E}">
        <p14:creationId xmlns:p14="http://schemas.microsoft.com/office/powerpoint/2010/main" val="22036573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C01A2-BEB2-255E-694A-6AB7B89CCD5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99AD031-3849-9933-A3CC-5508D0175AC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661FF2-0AFF-6B7D-16A7-A3C8FF53AE1D}"/>
              </a:ext>
            </a:extLst>
          </p:cNvPr>
          <p:cNvSpPr>
            <a:spLocks noGrp="1"/>
          </p:cNvSpPr>
          <p:nvPr>
            <p:ph type="dt" sz="half" idx="10"/>
          </p:nvPr>
        </p:nvSpPr>
        <p:spPr/>
        <p:txBody>
          <a:bodyPr/>
          <a:lstStyle/>
          <a:p>
            <a:fld id="{C2553989-7584-4CEB-B06D-0B96037C0CD3}" type="datetimeFigureOut">
              <a:rPr lang="en-US" smtClean="0"/>
              <a:t>10/26/2023</a:t>
            </a:fld>
            <a:endParaRPr lang="en-US"/>
          </a:p>
        </p:txBody>
      </p:sp>
      <p:sp>
        <p:nvSpPr>
          <p:cNvPr id="5" name="Footer Placeholder 4">
            <a:extLst>
              <a:ext uri="{FF2B5EF4-FFF2-40B4-BE49-F238E27FC236}">
                <a16:creationId xmlns:a16="http://schemas.microsoft.com/office/drawing/2014/main" id="{0EB05300-68F0-4A13-DD28-5E96717620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962EAF-48DC-B459-A6B0-985680B83A75}"/>
              </a:ext>
            </a:extLst>
          </p:cNvPr>
          <p:cNvSpPr>
            <a:spLocks noGrp="1"/>
          </p:cNvSpPr>
          <p:nvPr>
            <p:ph type="sldNum" sz="quarter" idx="12"/>
          </p:nvPr>
        </p:nvSpPr>
        <p:spPr/>
        <p:txBody>
          <a:bodyPr/>
          <a:lstStyle/>
          <a:p>
            <a:fld id="{0D1B6B26-D519-4895-A690-F841105CD30E}" type="slidenum">
              <a:rPr lang="en-US" smtClean="0"/>
              <a:t>‹#›</a:t>
            </a:fld>
            <a:endParaRPr lang="en-US"/>
          </a:p>
        </p:txBody>
      </p:sp>
    </p:spTree>
    <p:extLst>
      <p:ext uri="{BB962C8B-B14F-4D97-AF65-F5344CB8AC3E}">
        <p14:creationId xmlns:p14="http://schemas.microsoft.com/office/powerpoint/2010/main" val="6368667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2_Section Header">
  <p:cSld name="2_Section Header">
    <p:spTree>
      <p:nvGrpSpPr>
        <p:cNvPr id="1" name="Shape 42"/>
        <p:cNvGrpSpPr/>
        <p:nvPr/>
      </p:nvGrpSpPr>
      <p:grpSpPr>
        <a:xfrm>
          <a:off x="0" y="0"/>
          <a:ext cx="0" cy="0"/>
          <a:chOff x="0" y="0"/>
          <a:chExt cx="0" cy="0"/>
        </a:xfrm>
      </p:grpSpPr>
      <p:pic>
        <p:nvPicPr>
          <p:cNvPr id="43" name="Google Shape;43;p18"/>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44" name="Google Shape;44;p18"/>
          <p:cNvPicPr preferRelativeResize="0"/>
          <p:nvPr/>
        </p:nvPicPr>
        <p:blipFill rotWithShape="1">
          <a:blip r:embed="rId3">
            <a:alphaModFix/>
          </a:blip>
          <a:srcRect t="3" r="6600" b="-36683"/>
          <a:stretch/>
        </p:blipFill>
        <p:spPr>
          <a:xfrm>
            <a:off x="402422" y="868933"/>
            <a:ext cx="11387159" cy="45719"/>
          </a:xfrm>
          <a:prstGeom prst="rect">
            <a:avLst/>
          </a:prstGeom>
          <a:noFill/>
          <a:ln>
            <a:noFill/>
          </a:ln>
        </p:spPr>
      </p:pic>
      <p:sp>
        <p:nvSpPr>
          <p:cNvPr id="45" name="Google Shape;45;p18"/>
          <p:cNvSpPr txBox="1">
            <a:spLocks noGrp="1"/>
          </p:cNvSpPr>
          <p:nvPr>
            <p:ph type="title"/>
          </p:nvPr>
        </p:nvSpPr>
        <p:spPr>
          <a:xfrm>
            <a:off x="838200" y="2488688"/>
            <a:ext cx="9403080" cy="113347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193E72"/>
              </a:buClr>
              <a:buSzPts val="4800"/>
              <a:buFont typeface="Arial"/>
              <a:buNone/>
              <a:defRPr sz="48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18"/>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47" name="Google Shape;47;p18"/>
          <p:cNvPicPr preferRelativeResize="0"/>
          <p:nvPr/>
        </p:nvPicPr>
        <p:blipFill rotWithShape="1">
          <a:blip r:embed="rId4">
            <a:alphaModFix/>
          </a:blip>
          <a:srcRect l="34054" b="22345"/>
          <a:stretch/>
        </p:blipFill>
        <p:spPr>
          <a:xfrm>
            <a:off x="0" y="4812138"/>
            <a:ext cx="1737360" cy="2045862"/>
          </a:xfrm>
          <a:prstGeom prst="rect">
            <a:avLst/>
          </a:prstGeom>
          <a:noFill/>
          <a:ln>
            <a:noFill/>
          </a:ln>
        </p:spPr>
      </p:pic>
      <p:pic>
        <p:nvPicPr>
          <p:cNvPr id="48" name="Google Shape;48;p18"/>
          <p:cNvPicPr preferRelativeResize="0"/>
          <p:nvPr/>
        </p:nvPicPr>
        <p:blipFill rotWithShape="1">
          <a:blip r:embed="rId5">
            <a:alphaModFix/>
          </a:blip>
          <a:srcRect/>
          <a:stretch/>
        </p:blipFill>
        <p:spPr>
          <a:xfrm rot="-5400000">
            <a:off x="10129459" y="1714918"/>
            <a:ext cx="1579205" cy="1184404"/>
          </a:xfrm>
          <a:prstGeom prst="rect">
            <a:avLst/>
          </a:prstGeom>
          <a:noFill/>
          <a:ln>
            <a:noFill/>
          </a:ln>
        </p:spPr>
      </p:pic>
      <p:pic>
        <p:nvPicPr>
          <p:cNvPr id="49" name="Google Shape;49;p18"/>
          <p:cNvPicPr preferRelativeResize="0"/>
          <p:nvPr/>
        </p:nvPicPr>
        <p:blipFill rotWithShape="1">
          <a:blip r:embed="rId6">
            <a:alphaModFix/>
          </a:blip>
          <a:srcRect/>
          <a:stretch/>
        </p:blipFill>
        <p:spPr>
          <a:xfrm>
            <a:off x="402422" y="343231"/>
            <a:ext cx="3892160" cy="388929"/>
          </a:xfrm>
          <a:prstGeom prst="rect">
            <a:avLst/>
          </a:prstGeom>
          <a:noFill/>
          <a:ln>
            <a:noFill/>
          </a:ln>
        </p:spPr>
      </p:pic>
    </p:spTree>
    <p:extLst>
      <p:ext uri="{BB962C8B-B14F-4D97-AF65-F5344CB8AC3E}">
        <p14:creationId xmlns:p14="http://schemas.microsoft.com/office/powerpoint/2010/main" val="10130279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1_Section Header">
  <p:cSld name="1_Section Header">
    <p:spTree>
      <p:nvGrpSpPr>
        <p:cNvPr id="1" name="Shape 50"/>
        <p:cNvGrpSpPr/>
        <p:nvPr/>
      </p:nvGrpSpPr>
      <p:grpSpPr>
        <a:xfrm>
          <a:off x="0" y="0"/>
          <a:ext cx="0" cy="0"/>
          <a:chOff x="0" y="0"/>
          <a:chExt cx="0" cy="0"/>
        </a:xfrm>
      </p:grpSpPr>
      <p:pic>
        <p:nvPicPr>
          <p:cNvPr id="51" name="Google Shape;51;p19"/>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52" name="Google Shape;52;p19"/>
          <p:cNvPicPr preferRelativeResize="0"/>
          <p:nvPr/>
        </p:nvPicPr>
        <p:blipFill rotWithShape="1">
          <a:blip r:embed="rId3">
            <a:alphaModFix/>
          </a:blip>
          <a:srcRect t="3" r="6600" b="-36683"/>
          <a:stretch/>
        </p:blipFill>
        <p:spPr>
          <a:xfrm>
            <a:off x="402422" y="868933"/>
            <a:ext cx="11387159" cy="45719"/>
          </a:xfrm>
          <a:prstGeom prst="rect">
            <a:avLst/>
          </a:prstGeom>
          <a:noFill/>
          <a:ln>
            <a:noFill/>
          </a:ln>
        </p:spPr>
      </p:pic>
      <p:sp>
        <p:nvSpPr>
          <p:cNvPr id="53" name="Google Shape;53;p19"/>
          <p:cNvSpPr txBox="1">
            <a:spLocks noGrp="1"/>
          </p:cNvSpPr>
          <p:nvPr>
            <p:ph type="title"/>
          </p:nvPr>
        </p:nvSpPr>
        <p:spPr>
          <a:xfrm>
            <a:off x="838200" y="2488688"/>
            <a:ext cx="9403080" cy="113347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193E72"/>
              </a:buClr>
              <a:buSzPts val="4800"/>
              <a:buFont typeface="Arial"/>
              <a:buNone/>
              <a:defRPr sz="48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19"/>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55" name="Google Shape;55;p19"/>
          <p:cNvPicPr preferRelativeResize="0"/>
          <p:nvPr/>
        </p:nvPicPr>
        <p:blipFill rotWithShape="1">
          <a:blip r:embed="rId4">
            <a:alphaModFix/>
          </a:blip>
          <a:srcRect/>
          <a:stretch/>
        </p:blipFill>
        <p:spPr>
          <a:xfrm rot="1927307">
            <a:off x="10464018" y="1601144"/>
            <a:ext cx="1081455" cy="540728"/>
          </a:xfrm>
          <a:prstGeom prst="rect">
            <a:avLst/>
          </a:prstGeom>
          <a:noFill/>
          <a:ln>
            <a:noFill/>
          </a:ln>
        </p:spPr>
      </p:pic>
      <p:pic>
        <p:nvPicPr>
          <p:cNvPr id="56" name="Google Shape;56;p19"/>
          <p:cNvPicPr preferRelativeResize="0"/>
          <p:nvPr/>
        </p:nvPicPr>
        <p:blipFill rotWithShape="1">
          <a:blip r:embed="rId5">
            <a:alphaModFix/>
          </a:blip>
          <a:srcRect/>
          <a:stretch/>
        </p:blipFill>
        <p:spPr>
          <a:xfrm>
            <a:off x="0" y="5141460"/>
            <a:ext cx="2582984" cy="1716540"/>
          </a:xfrm>
          <a:prstGeom prst="rect">
            <a:avLst/>
          </a:prstGeom>
          <a:noFill/>
          <a:ln>
            <a:noFill/>
          </a:ln>
        </p:spPr>
      </p:pic>
      <p:pic>
        <p:nvPicPr>
          <p:cNvPr id="57" name="Google Shape;57;p19"/>
          <p:cNvPicPr preferRelativeResize="0"/>
          <p:nvPr/>
        </p:nvPicPr>
        <p:blipFill rotWithShape="1">
          <a:blip r:embed="rId6">
            <a:alphaModFix/>
          </a:blip>
          <a:srcRect/>
          <a:stretch/>
        </p:blipFill>
        <p:spPr>
          <a:xfrm>
            <a:off x="402422" y="343231"/>
            <a:ext cx="3892160" cy="388929"/>
          </a:xfrm>
          <a:prstGeom prst="rect">
            <a:avLst/>
          </a:prstGeom>
          <a:noFill/>
          <a:ln>
            <a:noFill/>
          </a:ln>
        </p:spPr>
      </p:pic>
    </p:spTree>
    <p:extLst>
      <p:ext uri="{BB962C8B-B14F-4D97-AF65-F5344CB8AC3E}">
        <p14:creationId xmlns:p14="http://schemas.microsoft.com/office/powerpoint/2010/main" val="31447610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1_Two Content">
  <p:cSld name="1_Two Content">
    <p:spTree>
      <p:nvGrpSpPr>
        <p:cNvPr id="1" name="Shape 58"/>
        <p:cNvGrpSpPr/>
        <p:nvPr/>
      </p:nvGrpSpPr>
      <p:grpSpPr>
        <a:xfrm>
          <a:off x="0" y="0"/>
          <a:ext cx="0" cy="0"/>
          <a:chOff x="0" y="0"/>
          <a:chExt cx="0" cy="0"/>
        </a:xfrm>
      </p:grpSpPr>
      <p:pic>
        <p:nvPicPr>
          <p:cNvPr id="59" name="Google Shape;59;p20"/>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60" name="Google Shape;60;p20"/>
          <p:cNvPicPr preferRelativeResize="0"/>
          <p:nvPr/>
        </p:nvPicPr>
        <p:blipFill rotWithShape="1">
          <a:blip r:embed="rId3">
            <a:alphaModFix/>
          </a:blip>
          <a:srcRect t="3" r="6600" b="-36683"/>
          <a:stretch/>
        </p:blipFill>
        <p:spPr>
          <a:xfrm>
            <a:off x="402422" y="868933"/>
            <a:ext cx="11387159" cy="45719"/>
          </a:xfrm>
          <a:prstGeom prst="rect">
            <a:avLst/>
          </a:prstGeom>
          <a:noFill/>
          <a:ln>
            <a:noFill/>
          </a:ln>
        </p:spPr>
      </p:pic>
      <p:sp>
        <p:nvSpPr>
          <p:cNvPr id="61" name="Google Shape;61;p20"/>
          <p:cNvSpPr txBox="1">
            <a:spLocks noGrp="1"/>
          </p:cNvSpPr>
          <p:nvPr>
            <p:ph type="title"/>
          </p:nvPr>
        </p:nvSpPr>
        <p:spPr>
          <a:xfrm>
            <a:off x="838200" y="2562303"/>
            <a:ext cx="915924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93E72"/>
              </a:buClr>
              <a:buSzPts val="4800"/>
              <a:buFont typeface="Arial"/>
              <a:buNone/>
              <a:defRPr sz="48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20"/>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63" name="Google Shape;63;p20"/>
          <p:cNvPicPr preferRelativeResize="0"/>
          <p:nvPr/>
        </p:nvPicPr>
        <p:blipFill rotWithShape="1">
          <a:blip r:embed="rId4">
            <a:alphaModFix/>
          </a:blip>
          <a:srcRect/>
          <a:stretch/>
        </p:blipFill>
        <p:spPr>
          <a:xfrm rot="-9311719">
            <a:off x="10164502" y="1227960"/>
            <a:ext cx="1342276" cy="1285674"/>
          </a:xfrm>
          <a:prstGeom prst="rect">
            <a:avLst/>
          </a:prstGeom>
          <a:noFill/>
          <a:ln>
            <a:noFill/>
          </a:ln>
        </p:spPr>
      </p:pic>
      <p:pic>
        <p:nvPicPr>
          <p:cNvPr id="64" name="Google Shape;64;p20"/>
          <p:cNvPicPr preferRelativeResize="0"/>
          <p:nvPr/>
        </p:nvPicPr>
        <p:blipFill rotWithShape="1">
          <a:blip r:embed="rId5">
            <a:alphaModFix/>
          </a:blip>
          <a:srcRect l="8151" b="33142"/>
          <a:stretch/>
        </p:blipFill>
        <p:spPr>
          <a:xfrm>
            <a:off x="1" y="4480660"/>
            <a:ext cx="3091180" cy="2377341"/>
          </a:xfrm>
          <a:prstGeom prst="rect">
            <a:avLst/>
          </a:prstGeom>
          <a:noFill/>
          <a:ln>
            <a:noFill/>
          </a:ln>
        </p:spPr>
      </p:pic>
      <p:pic>
        <p:nvPicPr>
          <p:cNvPr id="65" name="Google Shape;65;p20"/>
          <p:cNvPicPr preferRelativeResize="0"/>
          <p:nvPr/>
        </p:nvPicPr>
        <p:blipFill rotWithShape="1">
          <a:blip r:embed="rId6">
            <a:alphaModFix/>
          </a:blip>
          <a:srcRect/>
          <a:stretch/>
        </p:blipFill>
        <p:spPr>
          <a:xfrm>
            <a:off x="402422" y="343231"/>
            <a:ext cx="3892160" cy="388929"/>
          </a:xfrm>
          <a:prstGeom prst="rect">
            <a:avLst/>
          </a:prstGeom>
          <a:noFill/>
          <a:ln>
            <a:noFill/>
          </a:ln>
        </p:spPr>
      </p:pic>
    </p:spTree>
    <p:extLst>
      <p:ext uri="{BB962C8B-B14F-4D97-AF65-F5344CB8AC3E}">
        <p14:creationId xmlns:p14="http://schemas.microsoft.com/office/powerpoint/2010/main" val="23002230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66"/>
        <p:cNvGrpSpPr/>
        <p:nvPr/>
      </p:nvGrpSpPr>
      <p:grpSpPr>
        <a:xfrm>
          <a:off x="0" y="0"/>
          <a:ext cx="0" cy="0"/>
          <a:chOff x="0" y="0"/>
          <a:chExt cx="0" cy="0"/>
        </a:xfrm>
      </p:grpSpPr>
      <p:sp>
        <p:nvSpPr>
          <p:cNvPr id="67" name="Google Shape;67;p21"/>
          <p:cNvSpPr/>
          <p:nvPr/>
        </p:nvSpPr>
        <p:spPr>
          <a:xfrm>
            <a:off x="0" y="-11450"/>
            <a:ext cx="12192000" cy="6869400"/>
          </a:xfrm>
          <a:prstGeom prst="rect">
            <a:avLst/>
          </a:prstGeom>
          <a:solidFill>
            <a:srgbClr val="FED47A"/>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8" name="Google Shape;68;p21"/>
          <p:cNvPicPr preferRelativeResize="0"/>
          <p:nvPr/>
        </p:nvPicPr>
        <p:blipFill rotWithShape="1">
          <a:blip r:embed="rId2">
            <a:alphaModFix/>
          </a:blip>
          <a:srcRect t="3" r="6600" b="-36683"/>
          <a:stretch/>
        </p:blipFill>
        <p:spPr>
          <a:xfrm>
            <a:off x="402422" y="868933"/>
            <a:ext cx="11387159" cy="45719"/>
          </a:xfrm>
          <a:prstGeom prst="rect">
            <a:avLst/>
          </a:prstGeom>
          <a:noFill/>
          <a:ln>
            <a:noFill/>
          </a:ln>
        </p:spPr>
      </p:pic>
      <p:pic>
        <p:nvPicPr>
          <p:cNvPr id="69" name="Google Shape;69;p21"/>
          <p:cNvPicPr preferRelativeResize="0"/>
          <p:nvPr/>
        </p:nvPicPr>
        <p:blipFill rotWithShape="1">
          <a:blip r:embed="rId3">
            <a:alphaModFix/>
          </a:blip>
          <a:srcRect l="24255" b="21459"/>
          <a:stretch/>
        </p:blipFill>
        <p:spPr>
          <a:xfrm>
            <a:off x="0" y="4015298"/>
            <a:ext cx="2780030" cy="2842702"/>
          </a:xfrm>
          <a:prstGeom prst="rect">
            <a:avLst/>
          </a:prstGeom>
          <a:noFill/>
          <a:ln>
            <a:noFill/>
          </a:ln>
        </p:spPr>
      </p:pic>
      <p:pic>
        <p:nvPicPr>
          <p:cNvPr id="70" name="Google Shape;70;p21"/>
          <p:cNvPicPr preferRelativeResize="0"/>
          <p:nvPr/>
        </p:nvPicPr>
        <p:blipFill rotWithShape="1">
          <a:blip r:embed="rId4">
            <a:alphaModFix/>
          </a:blip>
          <a:srcRect/>
          <a:stretch/>
        </p:blipFill>
        <p:spPr>
          <a:xfrm rot="1782855">
            <a:off x="10190480" y="1552292"/>
            <a:ext cx="1351280" cy="675640"/>
          </a:xfrm>
          <a:prstGeom prst="rect">
            <a:avLst/>
          </a:prstGeom>
          <a:noFill/>
          <a:ln>
            <a:noFill/>
          </a:ln>
        </p:spPr>
      </p:pic>
      <p:sp>
        <p:nvSpPr>
          <p:cNvPr id="71" name="Google Shape;71;p21"/>
          <p:cNvSpPr txBox="1">
            <a:spLocks noGrp="1"/>
          </p:cNvSpPr>
          <p:nvPr>
            <p:ph type="title"/>
          </p:nvPr>
        </p:nvSpPr>
        <p:spPr>
          <a:xfrm>
            <a:off x="838200" y="2555273"/>
            <a:ext cx="915924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93E72"/>
              </a:buClr>
              <a:buSzPts val="4800"/>
              <a:buFont typeface="Arial"/>
              <a:buNone/>
              <a:defRPr sz="48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21"/>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73" name="Google Shape;73;p21"/>
          <p:cNvPicPr preferRelativeResize="0"/>
          <p:nvPr/>
        </p:nvPicPr>
        <p:blipFill rotWithShape="1">
          <a:blip r:embed="rId5">
            <a:alphaModFix/>
          </a:blip>
          <a:srcRect/>
          <a:stretch/>
        </p:blipFill>
        <p:spPr>
          <a:xfrm>
            <a:off x="402422" y="343231"/>
            <a:ext cx="3892160" cy="388929"/>
          </a:xfrm>
          <a:prstGeom prst="rect">
            <a:avLst/>
          </a:prstGeom>
          <a:noFill/>
          <a:ln>
            <a:noFill/>
          </a:ln>
        </p:spPr>
      </p:pic>
    </p:spTree>
    <p:extLst>
      <p:ext uri="{BB962C8B-B14F-4D97-AF65-F5344CB8AC3E}">
        <p14:creationId xmlns:p14="http://schemas.microsoft.com/office/powerpoint/2010/main" val="6190238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74"/>
        <p:cNvGrpSpPr/>
        <p:nvPr/>
      </p:nvGrpSpPr>
      <p:grpSpPr>
        <a:xfrm>
          <a:off x="0" y="0"/>
          <a:ext cx="0" cy="0"/>
          <a:chOff x="0" y="0"/>
          <a:chExt cx="0" cy="0"/>
        </a:xfrm>
      </p:grpSpPr>
      <p:pic>
        <p:nvPicPr>
          <p:cNvPr id="75" name="Google Shape;75;p22"/>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76" name="Google Shape;76;p22"/>
          <p:cNvPicPr preferRelativeResize="0"/>
          <p:nvPr/>
        </p:nvPicPr>
        <p:blipFill rotWithShape="1">
          <a:blip r:embed="rId3">
            <a:alphaModFix/>
          </a:blip>
          <a:srcRect t="3" r="6600" b="-36683"/>
          <a:stretch/>
        </p:blipFill>
        <p:spPr>
          <a:xfrm>
            <a:off x="436034" y="858109"/>
            <a:ext cx="11387159" cy="45719"/>
          </a:xfrm>
          <a:prstGeom prst="rect">
            <a:avLst/>
          </a:prstGeom>
          <a:noFill/>
          <a:ln>
            <a:noFill/>
          </a:ln>
        </p:spPr>
      </p:pic>
      <p:pic>
        <p:nvPicPr>
          <p:cNvPr id="77" name="Google Shape;77;p22"/>
          <p:cNvPicPr preferRelativeResize="0"/>
          <p:nvPr/>
        </p:nvPicPr>
        <p:blipFill rotWithShape="1">
          <a:blip r:embed="rId4">
            <a:alphaModFix/>
          </a:blip>
          <a:srcRect l="35446" b="23513"/>
          <a:stretch/>
        </p:blipFill>
        <p:spPr>
          <a:xfrm>
            <a:off x="0" y="4799507"/>
            <a:ext cx="1737360" cy="2058494"/>
          </a:xfrm>
          <a:prstGeom prst="rect">
            <a:avLst/>
          </a:prstGeom>
          <a:noFill/>
          <a:ln>
            <a:noFill/>
          </a:ln>
        </p:spPr>
      </p:pic>
      <p:pic>
        <p:nvPicPr>
          <p:cNvPr id="78" name="Google Shape;78;p22"/>
          <p:cNvPicPr preferRelativeResize="0"/>
          <p:nvPr/>
        </p:nvPicPr>
        <p:blipFill rotWithShape="1">
          <a:blip r:embed="rId5">
            <a:alphaModFix/>
          </a:blip>
          <a:srcRect/>
          <a:stretch/>
        </p:blipFill>
        <p:spPr>
          <a:xfrm rot="-5400000">
            <a:off x="10239223" y="1795994"/>
            <a:ext cx="1579199" cy="1184400"/>
          </a:xfrm>
          <a:prstGeom prst="rect">
            <a:avLst/>
          </a:prstGeom>
          <a:noFill/>
          <a:ln>
            <a:noFill/>
          </a:ln>
        </p:spPr>
      </p:pic>
      <p:sp>
        <p:nvSpPr>
          <p:cNvPr id="79" name="Google Shape;79;p2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80" name="Google Shape;80;p22"/>
          <p:cNvSpPr txBox="1"/>
          <p:nvPr/>
        </p:nvSpPr>
        <p:spPr>
          <a:xfrm>
            <a:off x="873760" y="-538480"/>
            <a:ext cx="184731"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81" name="Google Shape;81;p22"/>
          <p:cNvSpPr txBox="1">
            <a:spLocks noGrp="1"/>
          </p:cNvSpPr>
          <p:nvPr>
            <p:ph type="title"/>
          </p:nvPr>
        </p:nvSpPr>
        <p:spPr>
          <a:xfrm>
            <a:off x="838200" y="2488688"/>
            <a:ext cx="9403080" cy="113347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4800"/>
              <a:buFont typeface="Arial"/>
              <a:buNone/>
              <a:defRPr sz="48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82" name="Google Shape;82;p22"/>
          <p:cNvPicPr preferRelativeResize="0"/>
          <p:nvPr/>
        </p:nvPicPr>
        <p:blipFill rotWithShape="1">
          <a:blip r:embed="rId6">
            <a:alphaModFix/>
          </a:blip>
          <a:srcRect/>
          <a:stretch/>
        </p:blipFill>
        <p:spPr>
          <a:xfrm>
            <a:off x="402422" y="343373"/>
            <a:ext cx="3892160" cy="388644"/>
          </a:xfrm>
          <a:prstGeom prst="rect">
            <a:avLst/>
          </a:prstGeom>
          <a:noFill/>
          <a:ln>
            <a:noFill/>
          </a:ln>
        </p:spPr>
      </p:pic>
    </p:spTree>
    <p:extLst>
      <p:ext uri="{BB962C8B-B14F-4D97-AF65-F5344CB8AC3E}">
        <p14:creationId xmlns:p14="http://schemas.microsoft.com/office/powerpoint/2010/main" val="15590230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Non-Animating TItle Bar">
  <p:cSld name="Non-Animating TItle Bar">
    <p:spTree>
      <p:nvGrpSpPr>
        <p:cNvPr id="1" name="Shape 83"/>
        <p:cNvGrpSpPr/>
        <p:nvPr/>
      </p:nvGrpSpPr>
      <p:grpSpPr>
        <a:xfrm>
          <a:off x="0" y="0"/>
          <a:ext cx="0" cy="0"/>
          <a:chOff x="0" y="0"/>
          <a:chExt cx="0" cy="0"/>
        </a:xfrm>
      </p:grpSpPr>
      <p:sp>
        <p:nvSpPr>
          <p:cNvPr id="84" name="Google Shape;84;p23"/>
          <p:cNvSpPr/>
          <p:nvPr/>
        </p:nvSpPr>
        <p:spPr>
          <a:xfrm rot="10800000">
            <a:off x="2005012" y="-1"/>
            <a:ext cx="10185395" cy="896471"/>
          </a:xfrm>
          <a:prstGeom prst="rect">
            <a:avLst/>
          </a:prstGeom>
          <a:gradFill>
            <a:gsLst>
              <a:gs pos="0">
                <a:schemeClr val="dk2"/>
              </a:gs>
              <a:gs pos="17000">
                <a:schemeClr val="dk2"/>
              </a:gs>
              <a:gs pos="50000">
                <a:srgbClr val="0E6394"/>
              </a:gs>
              <a:gs pos="100000">
                <a:schemeClr val="accent2"/>
              </a:gs>
            </a:gsLst>
            <a:lin ang="135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85" name="Google Shape;85;p23"/>
          <p:cNvSpPr txBox="1">
            <a:spLocks noGrp="1"/>
          </p:cNvSpPr>
          <p:nvPr>
            <p:ph type="title"/>
          </p:nvPr>
        </p:nvSpPr>
        <p:spPr>
          <a:xfrm>
            <a:off x="2005012" y="98987"/>
            <a:ext cx="10185400" cy="698501"/>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4400"/>
              <a:buNone/>
              <a:defRPr sz="1800" b="1">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14972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1"/>
        <p:cNvGrpSpPr/>
        <p:nvPr/>
      </p:nvGrpSpPr>
      <p:grpSpPr>
        <a:xfrm>
          <a:off x="0" y="0"/>
          <a:ext cx="0" cy="0"/>
          <a:chOff x="0" y="0"/>
          <a:chExt cx="0" cy="0"/>
        </a:xfrm>
      </p:grpSpPr>
      <p:pic>
        <p:nvPicPr>
          <p:cNvPr id="12" name="Google Shape;12;p11"/>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13" name="Google Shape;13;p11"/>
          <p:cNvPicPr preferRelativeResize="0"/>
          <p:nvPr/>
        </p:nvPicPr>
        <p:blipFill rotWithShape="1">
          <a:blip r:embed="rId3">
            <a:alphaModFix/>
          </a:blip>
          <a:srcRect t="3" r="6600" b="-36684"/>
          <a:stretch/>
        </p:blipFill>
        <p:spPr>
          <a:xfrm>
            <a:off x="436034" y="858109"/>
            <a:ext cx="11387159" cy="45719"/>
          </a:xfrm>
          <a:prstGeom prst="rect">
            <a:avLst/>
          </a:prstGeom>
          <a:noFill/>
          <a:ln>
            <a:noFill/>
          </a:ln>
        </p:spPr>
      </p:pic>
      <p:pic>
        <p:nvPicPr>
          <p:cNvPr id="14" name="Google Shape;14;p11"/>
          <p:cNvPicPr preferRelativeResize="0"/>
          <p:nvPr/>
        </p:nvPicPr>
        <p:blipFill rotWithShape="1">
          <a:blip r:embed="rId4">
            <a:alphaModFix/>
          </a:blip>
          <a:srcRect l="35446" b="23513"/>
          <a:stretch/>
        </p:blipFill>
        <p:spPr>
          <a:xfrm>
            <a:off x="0" y="4799507"/>
            <a:ext cx="1737360" cy="2058494"/>
          </a:xfrm>
          <a:prstGeom prst="rect">
            <a:avLst/>
          </a:prstGeom>
          <a:noFill/>
          <a:ln>
            <a:noFill/>
          </a:ln>
        </p:spPr>
      </p:pic>
      <p:pic>
        <p:nvPicPr>
          <p:cNvPr id="15" name="Google Shape;15;p11"/>
          <p:cNvPicPr preferRelativeResize="0"/>
          <p:nvPr/>
        </p:nvPicPr>
        <p:blipFill rotWithShape="1">
          <a:blip r:embed="rId5">
            <a:alphaModFix/>
          </a:blip>
          <a:srcRect/>
          <a:stretch/>
        </p:blipFill>
        <p:spPr>
          <a:xfrm rot="-5400000">
            <a:off x="10239223" y="1795994"/>
            <a:ext cx="1579199" cy="1184400"/>
          </a:xfrm>
          <a:prstGeom prst="rect">
            <a:avLst/>
          </a:prstGeom>
          <a:noFill/>
          <a:ln>
            <a:noFill/>
          </a:ln>
        </p:spPr>
      </p:pic>
      <p:sp>
        <p:nvSpPr>
          <p:cNvPr id="16" name="Google Shape;16;p1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lt1"/>
              </a:buClr>
              <a:buSzPts val="6000"/>
              <a:buFont typeface="Arial"/>
              <a:buNone/>
              <a:defRPr sz="6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1"/>
          <p:cNvSpPr txBox="1">
            <a:spLocks noGrp="1"/>
          </p:cNvSpPr>
          <p:nvPr>
            <p:ph type="subTitle" idx="1"/>
          </p:nvPr>
        </p:nvSpPr>
        <p:spPr>
          <a:xfrm>
            <a:off x="1524000" y="3986194"/>
            <a:ext cx="9144000" cy="1271606"/>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lt1"/>
              </a:buClr>
              <a:buSzPts val="2400"/>
              <a:buNone/>
              <a:defRPr sz="24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11"/>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19" name="Google Shape;19;p11"/>
          <p:cNvSpPr txBox="1"/>
          <p:nvPr/>
        </p:nvSpPr>
        <p:spPr>
          <a:xfrm>
            <a:off x="873760" y="-538480"/>
            <a:ext cx="184731"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20" name="Google Shape;20;p11"/>
          <p:cNvPicPr preferRelativeResize="0"/>
          <p:nvPr/>
        </p:nvPicPr>
        <p:blipFill rotWithShape="1">
          <a:blip r:embed="rId6">
            <a:alphaModFix/>
          </a:blip>
          <a:srcRect/>
          <a:stretch/>
        </p:blipFill>
        <p:spPr>
          <a:xfrm>
            <a:off x="402422" y="343373"/>
            <a:ext cx="3892160" cy="388644"/>
          </a:xfrm>
          <a:prstGeom prst="rect">
            <a:avLst/>
          </a:prstGeom>
          <a:noFill/>
          <a:ln>
            <a:noFill/>
          </a:ln>
        </p:spPr>
      </p:pic>
    </p:spTree>
    <p:extLst>
      <p:ext uri="{BB962C8B-B14F-4D97-AF65-F5344CB8AC3E}">
        <p14:creationId xmlns:p14="http://schemas.microsoft.com/office/powerpoint/2010/main" val="15848417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1"/>
        <p:cNvGrpSpPr/>
        <p:nvPr/>
      </p:nvGrpSpPr>
      <p:grpSpPr>
        <a:xfrm>
          <a:off x="0" y="0"/>
          <a:ext cx="0" cy="0"/>
          <a:chOff x="0" y="0"/>
          <a:chExt cx="0" cy="0"/>
        </a:xfrm>
      </p:grpSpPr>
      <p:sp>
        <p:nvSpPr>
          <p:cNvPr id="22" name="Google Shape;22;p12"/>
          <p:cNvSpPr txBox="1">
            <a:spLocks noGrp="1"/>
          </p:cNvSpPr>
          <p:nvPr>
            <p:ph type="title"/>
          </p:nvPr>
        </p:nvSpPr>
        <p:spPr>
          <a:xfrm>
            <a:off x="838200" y="365127"/>
            <a:ext cx="10515600" cy="865467"/>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93E72"/>
              </a:buClr>
              <a:buSzPts val="3200"/>
              <a:buFont typeface="Arial"/>
              <a:buNone/>
              <a:defRPr sz="32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12"/>
          <p:cNvSpPr txBox="1">
            <a:spLocks noGrp="1"/>
          </p:cNvSpPr>
          <p:nvPr>
            <p:ph type="body" idx="1"/>
          </p:nvPr>
        </p:nvSpPr>
        <p:spPr>
          <a:xfrm>
            <a:off x="838200" y="1535065"/>
            <a:ext cx="10515600" cy="4256453"/>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000"/>
              </a:spcBef>
              <a:spcAft>
                <a:spcPts val="0"/>
              </a:spcAft>
              <a:buClr>
                <a:srgbClr val="193E72"/>
              </a:buClr>
              <a:buSzPts val="2400"/>
              <a:buChar char="•"/>
              <a:defRPr sz="2400">
                <a:solidFill>
                  <a:srgbClr val="193E7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1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25" name="Google Shape;25;p12"/>
          <p:cNvPicPr preferRelativeResize="0"/>
          <p:nvPr/>
        </p:nvPicPr>
        <p:blipFill rotWithShape="1">
          <a:blip r:embed="rId2">
            <a:alphaModFix/>
          </a:blip>
          <a:srcRect/>
          <a:stretch/>
        </p:blipFill>
        <p:spPr>
          <a:xfrm>
            <a:off x="402422" y="6341522"/>
            <a:ext cx="3196167" cy="319381"/>
          </a:xfrm>
          <a:prstGeom prst="rect">
            <a:avLst/>
          </a:prstGeom>
          <a:noFill/>
          <a:ln>
            <a:noFill/>
          </a:ln>
        </p:spPr>
      </p:pic>
      <p:pic>
        <p:nvPicPr>
          <p:cNvPr id="26" name="Google Shape;26;p12"/>
          <p:cNvPicPr preferRelativeResize="0"/>
          <p:nvPr/>
        </p:nvPicPr>
        <p:blipFill rotWithShape="1">
          <a:blip r:embed="rId3">
            <a:alphaModFix/>
          </a:blip>
          <a:srcRect t="5" r="8043" b="-142996"/>
          <a:stretch/>
        </p:blipFill>
        <p:spPr>
          <a:xfrm>
            <a:off x="400051" y="6070928"/>
            <a:ext cx="11056823" cy="60118"/>
          </a:xfrm>
          <a:prstGeom prst="rect">
            <a:avLst/>
          </a:prstGeom>
          <a:noFill/>
          <a:ln>
            <a:noFill/>
          </a:ln>
        </p:spPr>
      </p:pic>
    </p:spTree>
    <p:extLst>
      <p:ext uri="{BB962C8B-B14F-4D97-AF65-F5344CB8AC3E}">
        <p14:creationId xmlns:p14="http://schemas.microsoft.com/office/powerpoint/2010/main" val="29751588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27"/>
        <p:cNvGrpSpPr/>
        <p:nvPr/>
      </p:nvGrpSpPr>
      <p:grpSpPr>
        <a:xfrm>
          <a:off x="0" y="0"/>
          <a:ext cx="0" cy="0"/>
          <a:chOff x="0" y="0"/>
          <a:chExt cx="0" cy="0"/>
        </a:xfrm>
      </p:grpSpPr>
      <p:pic>
        <p:nvPicPr>
          <p:cNvPr id="28" name="Google Shape;28;p13"/>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29" name="Google Shape;29;p13"/>
          <p:cNvSpPr txBox="1">
            <a:spLocks noGrp="1"/>
          </p:cNvSpPr>
          <p:nvPr>
            <p:ph type="title"/>
          </p:nvPr>
        </p:nvSpPr>
        <p:spPr>
          <a:xfrm>
            <a:off x="838200" y="365127"/>
            <a:ext cx="10515600" cy="865467"/>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3200"/>
              <a:buFont typeface="Arial"/>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13"/>
          <p:cNvSpPr txBox="1">
            <a:spLocks noGrp="1"/>
          </p:cNvSpPr>
          <p:nvPr>
            <p:ph type="body" idx="1"/>
          </p:nvPr>
        </p:nvSpPr>
        <p:spPr>
          <a:xfrm>
            <a:off x="838200" y="1535065"/>
            <a:ext cx="10515600" cy="4256453"/>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000"/>
              </a:spcBef>
              <a:spcAft>
                <a:spcPts val="0"/>
              </a:spcAft>
              <a:buClr>
                <a:schemeClr val="lt1"/>
              </a:buClr>
              <a:buSzPts val="2400"/>
              <a:buChar char="•"/>
              <a:defRPr sz="24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1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32" name="Google Shape;32;p13"/>
          <p:cNvPicPr preferRelativeResize="0"/>
          <p:nvPr/>
        </p:nvPicPr>
        <p:blipFill rotWithShape="1">
          <a:blip r:embed="rId3">
            <a:alphaModFix/>
          </a:blip>
          <a:srcRect/>
          <a:stretch/>
        </p:blipFill>
        <p:spPr>
          <a:xfrm>
            <a:off x="409658" y="6320123"/>
            <a:ext cx="3196167" cy="319147"/>
          </a:xfrm>
          <a:prstGeom prst="rect">
            <a:avLst/>
          </a:prstGeom>
          <a:noFill/>
          <a:ln>
            <a:noFill/>
          </a:ln>
        </p:spPr>
      </p:pic>
      <p:pic>
        <p:nvPicPr>
          <p:cNvPr id="33" name="Google Shape;33;p13"/>
          <p:cNvPicPr preferRelativeResize="0"/>
          <p:nvPr/>
        </p:nvPicPr>
        <p:blipFill rotWithShape="1">
          <a:blip r:embed="rId4">
            <a:alphaModFix/>
          </a:blip>
          <a:srcRect t="5" r="8043" b="-142996"/>
          <a:stretch/>
        </p:blipFill>
        <p:spPr>
          <a:xfrm>
            <a:off x="400051" y="6070928"/>
            <a:ext cx="11056823" cy="60118"/>
          </a:xfrm>
          <a:prstGeom prst="rect">
            <a:avLst/>
          </a:prstGeom>
          <a:noFill/>
          <a:ln>
            <a:noFill/>
          </a:ln>
        </p:spPr>
      </p:pic>
    </p:spTree>
    <p:extLst>
      <p:ext uri="{BB962C8B-B14F-4D97-AF65-F5344CB8AC3E}">
        <p14:creationId xmlns:p14="http://schemas.microsoft.com/office/powerpoint/2010/main" val="368399427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34"/>
        <p:cNvGrpSpPr/>
        <p:nvPr/>
      </p:nvGrpSpPr>
      <p:grpSpPr>
        <a:xfrm>
          <a:off x="0" y="0"/>
          <a:ext cx="0" cy="0"/>
          <a:chOff x="0" y="0"/>
          <a:chExt cx="0" cy="0"/>
        </a:xfrm>
      </p:grpSpPr>
      <p:pic>
        <p:nvPicPr>
          <p:cNvPr id="35" name="Google Shape;35;p14"/>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36" name="Google Shape;36;p14"/>
          <p:cNvPicPr preferRelativeResize="0"/>
          <p:nvPr/>
        </p:nvPicPr>
        <p:blipFill rotWithShape="1">
          <a:blip r:embed="rId3">
            <a:alphaModFix/>
          </a:blip>
          <a:srcRect t="3" r="6600" b="-36684"/>
          <a:stretch/>
        </p:blipFill>
        <p:spPr>
          <a:xfrm>
            <a:off x="402422" y="868933"/>
            <a:ext cx="11387159" cy="45719"/>
          </a:xfrm>
          <a:prstGeom prst="rect">
            <a:avLst/>
          </a:prstGeom>
          <a:noFill/>
          <a:ln>
            <a:noFill/>
          </a:ln>
        </p:spPr>
      </p:pic>
      <p:pic>
        <p:nvPicPr>
          <p:cNvPr id="37" name="Google Shape;37;p14"/>
          <p:cNvPicPr preferRelativeResize="0"/>
          <p:nvPr/>
        </p:nvPicPr>
        <p:blipFill rotWithShape="1">
          <a:blip r:embed="rId4">
            <a:alphaModFix/>
          </a:blip>
          <a:srcRect l="8151" b="33143"/>
          <a:stretch/>
        </p:blipFill>
        <p:spPr>
          <a:xfrm>
            <a:off x="1" y="4480660"/>
            <a:ext cx="3091180" cy="2377341"/>
          </a:xfrm>
          <a:prstGeom prst="rect">
            <a:avLst/>
          </a:prstGeom>
          <a:noFill/>
          <a:ln>
            <a:noFill/>
          </a:ln>
        </p:spPr>
      </p:pic>
      <p:pic>
        <p:nvPicPr>
          <p:cNvPr id="38" name="Google Shape;38;p14"/>
          <p:cNvPicPr preferRelativeResize="0"/>
          <p:nvPr/>
        </p:nvPicPr>
        <p:blipFill rotWithShape="1">
          <a:blip r:embed="rId5">
            <a:alphaModFix/>
          </a:blip>
          <a:srcRect/>
          <a:stretch/>
        </p:blipFill>
        <p:spPr>
          <a:xfrm>
            <a:off x="10445751" y="1519647"/>
            <a:ext cx="1155700" cy="927100"/>
          </a:xfrm>
          <a:prstGeom prst="rect">
            <a:avLst/>
          </a:prstGeom>
          <a:noFill/>
          <a:ln>
            <a:noFill/>
          </a:ln>
        </p:spPr>
      </p:pic>
      <p:sp>
        <p:nvSpPr>
          <p:cNvPr id="39" name="Google Shape;39;p14"/>
          <p:cNvSpPr txBox="1">
            <a:spLocks noGrp="1"/>
          </p:cNvSpPr>
          <p:nvPr>
            <p:ph type="title"/>
          </p:nvPr>
        </p:nvSpPr>
        <p:spPr>
          <a:xfrm>
            <a:off x="838200" y="2488688"/>
            <a:ext cx="9403080" cy="113347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193E72"/>
              </a:buClr>
              <a:buSzPts val="4800"/>
              <a:buFont typeface="Arial"/>
              <a:buNone/>
              <a:defRPr sz="48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14"/>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41" name="Google Shape;41;p14"/>
          <p:cNvPicPr preferRelativeResize="0"/>
          <p:nvPr/>
        </p:nvPicPr>
        <p:blipFill rotWithShape="1">
          <a:blip r:embed="rId6">
            <a:alphaModFix/>
          </a:blip>
          <a:srcRect/>
          <a:stretch/>
        </p:blipFill>
        <p:spPr>
          <a:xfrm>
            <a:off x="402422" y="343231"/>
            <a:ext cx="3892160" cy="388929"/>
          </a:xfrm>
          <a:prstGeom prst="rect">
            <a:avLst/>
          </a:prstGeom>
          <a:noFill/>
          <a:ln>
            <a:noFill/>
          </a:ln>
        </p:spPr>
      </p:pic>
    </p:spTree>
    <p:extLst>
      <p:ext uri="{BB962C8B-B14F-4D97-AF65-F5344CB8AC3E}">
        <p14:creationId xmlns:p14="http://schemas.microsoft.com/office/powerpoint/2010/main" val="21511350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82803-E803-3FDC-A153-1D31C917A9E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BD4730E-8D4F-1C6F-5758-8A6EEA481B0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3B9266F-0AF6-CDED-8F77-68A3D8272D20}"/>
              </a:ext>
            </a:extLst>
          </p:cNvPr>
          <p:cNvSpPr>
            <a:spLocks noGrp="1"/>
          </p:cNvSpPr>
          <p:nvPr>
            <p:ph type="dt" sz="half" idx="10"/>
          </p:nvPr>
        </p:nvSpPr>
        <p:spPr/>
        <p:txBody>
          <a:bodyPr/>
          <a:lstStyle/>
          <a:p>
            <a:fld id="{C2553989-7584-4CEB-B06D-0B96037C0CD3}" type="datetimeFigureOut">
              <a:rPr lang="en-US" smtClean="0"/>
              <a:t>10/26/2023</a:t>
            </a:fld>
            <a:endParaRPr lang="en-US"/>
          </a:p>
        </p:txBody>
      </p:sp>
      <p:sp>
        <p:nvSpPr>
          <p:cNvPr id="5" name="Footer Placeholder 4">
            <a:extLst>
              <a:ext uri="{FF2B5EF4-FFF2-40B4-BE49-F238E27FC236}">
                <a16:creationId xmlns:a16="http://schemas.microsoft.com/office/drawing/2014/main" id="{CC9927C0-A8A1-034A-AB76-F411192B5C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B8CA76-7B59-C340-8FF8-949AE969EDCA}"/>
              </a:ext>
            </a:extLst>
          </p:cNvPr>
          <p:cNvSpPr>
            <a:spLocks noGrp="1"/>
          </p:cNvSpPr>
          <p:nvPr>
            <p:ph type="sldNum" sz="quarter" idx="12"/>
          </p:nvPr>
        </p:nvSpPr>
        <p:spPr/>
        <p:txBody>
          <a:bodyPr/>
          <a:lstStyle/>
          <a:p>
            <a:fld id="{0D1B6B26-D519-4895-A690-F841105CD30E}" type="slidenum">
              <a:rPr lang="en-US" smtClean="0"/>
              <a:t>‹#›</a:t>
            </a:fld>
            <a:endParaRPr lang="en-US"/>
          </a:p>
        </p:txBody>
      </p:sp>
    </p:spTree>
    <p:extLst>
      <p:ext uri="{BB962C8B-B14F-4D97-AF65-F5344CB8AC3E}">
        <p14:creationId xmlns:p14="http://schemas.microsoft.com/office/powerpoint/2010/main" val="30601681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42"/>
        <p:cNvGrpSpPr/>
        <p:nvPr/>
      </p:nvGrpSpPr>
      <p:grpSpPr>
        <a:xfrm>
          <a:off x="0" y="0"/>
          <a:ext cx="0" cy="0"/>
          <a:chOff x="0" y="0"/>
          <a:chExt cx="0" cy="0"/>
        </a:xfrm>
      </p:grpSpPr>
      <p:pic>
        <p:nvPicPr>
          <p:cNvPr id="43" name="Google Shape;43;p15"/>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44" name="Google Shape;44;p15"/>
          <p:cNvPicPr preferRelativeResize="0"/>
          <p:nvPr/>
        </p:nvPicPr>
        <p:blipFill rotWithShape="1">
          <a:blip r:embed="rId3">
            <a:alphaModFix/>
          </a:blip>
          <a:srcRect t="3" r="6600" b="-36684"/>
          <a:stretch/>
        </p:blipFill>
        <p:spPr>
          <a:xfrm>
            <a:off x="436034" y="858109"/>
            <a:ext cx="11387159" cy="45719"/>
          </a:xfrm>
          <a:prstGeom prst="rect">
            <a:avLst/>
          </a:prstGeom>
          <a:noFill/>
          <a:ln>
            <a:noFill/>
          </a:ln>
        </p:spPr>
      </p:pic>
      <p:pic>
        <p:nvPicPr>
          <p:cNvPr id="45" name="Google Shape;45;p15"/>
          <p:cNvPicPr preferRelativeResize="0"/>
          <p:nvPr/>
        </p:nvPicPr>
        <p:blipFill rotWithShape="1">
          <a:blip r:embed="rId4">
            <a:alphaModFix/>
          </a:blip>
          <a:srcRect l="35446" b="23513"/>
          <a:stretch/>
        </p:blipFill>
        <p:spPr>
          <a:xfrm>
            <a:off x="0" y="4799507"/>
            <a:ext cx="1737360" cy="2058494"/>
          </a:xfrm>
          <a:prstGeom prst="rect">
            <a:avLst/>
          </a:prstGeom>
          <a:noFill/>
          <a:ln>
            <a:noFill/>
          </a:ln>
        </p:spPr>
      </p:pic>
      <p:pic>
        <p:nvPicPr>
          <p:cNvPr id="46" name="Google Shape;46;p15"/>
          <p:cNvPicPr preferRelativeResize="0"/>
          <p:nvPr/>
        </p:nvPicPr>
        <p:blipFill rotWithShape="1">
          <a:blip r:embed="rId5">
            <a:alphaModFix/>
          </a:blip>
          <a:srcRect/>
          <a:stretch/>
        </p:blipFill>
        <p:spPr>
          <a:xfrm rot="-5400000">
            <a:off x="10239223" y="1795994"/>
            <a:ext cx="1579199" cy="1184400"/>
          </a:xfrm>
          <a:prstGeom prst="rect">
            <a:avLst/>
          </a:prstGeom>
          <a:noFill/>
          <a:ln>
            <a:noFill/>
          </a:ln>
        </p:spPr>
      </p:pic>
      <p:sp>
        <p:nvSpPr>
          <p:cNvPr id="47" name="Google Shape;47;p15"/>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48" name="Google Shape;48;p15"/>
          <p:cNvSpPr txBox="1"/>
          <p:nvPr/>
        </p:nvSpPr>
        <p:spPr>
          <a:xfrm>
            <a:off x="873760" y="-538480"/>
            <a:ext cx="184731"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 name="Google Shape;49;p15"/>
          <p:cNvSpPr txBox="1">
            <a:spLocks noGrp="1"/>
          </p:cNvSpPr>
          <p:nvPr>
            <p:ph type="title"/>
          </p:nvPr>
        </p:nvSpPr>
        <p:spPr>
          <a:xfrm>
            <a:off x="838200" y="2488688"/>
            <a:ext cx="9403080" cy="113347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4800"/>
              <a:buFont typeface="Arial"/>
              <a:buNone/>
              <a:defRPr sz="48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50" name="Google Shape;50;p15"/>
          <p:cNvPicPr preferRelativeResize="0"/>
          <p:nvPr/>
        </p:nvPicPr>
        <p:blipFill rotWithShape="1">
          <a:blip r:embed="rId6">
            <a:alphaModFix/>
          </a:blip>
          <a:srcRect/>
          <a:stretch/>
        </p:blipFill>
        <p:spPr>
          <a:xfrm>
            <a:off x="402422" y="343373"/>
            <a:ext cx="3892160" cy="388644"/>
          </a:xfrm>
          <a:prstGeom prst="rect">
            <a:avLst/>
          </a:prstGeom>
          <a:noFill/>
          <a:ln>
            <a:noFill/>
          </a:ln>
        </p:spPr>
      </p:pic>
    </p:spTree>
    <p:extLst>
      <p:ext uri="{BB962C8B-B14F-4D97-AF65-F5344CB8AC3E}">
        <p14:creationId xmlns:p14="http://schemas.microsoft.com/office/powerpoint/2010/main" val="42319559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1"/>
        <p:cNvGrpSpPr/>
        <p:nvPr/>
      </p:nvGrpSpPr>
      <p:grpSpPr>
        <a:xfrm>
          <a:off x="0" y="0"/>
          <a:ext cx="0" cy="0"/>
          <a:chOff x="0" y="0"/>
          <a:chExt cx="0" cy="0"/>
        </a:xfrm>
      </p:grpSpPr>
      <p:pic>
        <p:nvPicPr>
          <p:cNvPr id="12" name="Google Shape;12;p2"/>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13" name="Google Shape;13;p2"/>
          <p:cNvPicPr preferRelativeResize="0"/>
          <p:nvPr/>
        </p:nvPicPr>
        <p:blipFill rotWithShape="1">
          <a:blip r:embed="rId3">
            <a:alphaModFix/>
          </a:blip>
          <a:srcRect t="3" r="6600" b="-36685"/>
          <a:stretch/>
        </p:blipFill>
        <p:spPr>
          <a:xfrm>
            <a:off x="436034" y="858109"/>
            <a:ext cx="11387159" cy="45719"/>
          </a:xfrm>
          <a:prstGeom prst="rect">
            <a:avLst/>
          </a:prstGeom>
          <a:noFill/>
          <a:ln>
            <a:noFill/>
          </a:ln>
        </p:spPr>
      </p:pic>
      <p:pic>
        <p:nvPicPr>
          <p:cNvPr id="14" name="Google Shape;14;p2"/>
          <p:cNvPicPr preferRelativeResize="0"/>
          <p:nvPr/>
        </p:nvPicPr>
        <p:blipFill rotWithShape="1">
          <a:blip r:embed="rId4">
            <a:alphaModFix/>
          </a:blip>
          <a:srcRect l="35446" b="23513"/>
          <a:stretch/>
        </p:blipFill>
        <p:spPr>
          <a:xfrm>
            <a:off x="0" y="4799507"/>
            <a:ext cx="1737360" cy="2058494"/>
          </a:xfrm>
          <a:prstGeom prst="rect">
            <a:avLst/>
          </a:prstGeom>
          <a:noFill/>
          <a:ln>
            <a:noFill/>
          </a:ln>
        </p:spPr>
      </p:pic>
      <p:pic>
        <p:nvPicPr>
          <p:cNvPr id="15" name="Google Shape;15;p2"/>
          <p:cNvPicPr preferRelativeResize="0"/>
          <p:nvPr/>
        </p:nvPicPr>
        <p:blipFill rotWithShape="1">
          <a:blip r:embed="rId5">
            <a:alphaModFix/>
          </a:blip>
          <a:srcRect/>
          <a:stretch/>
        </p:blipFill>
        <p:spPr>
          <a:xfrm rot="-5400000">
            <a:off x="10239223" y="1795994"/>
            <a:ext cx="1579199" cy="1184400"/>
          </a:xfrm>
          <a:prstGeom prst="rect">
            <a:avLst/>
          </a:prstGeom>
          <a:noFill/>
          <a:ln>
            <a:noFill/>
          </a:ln>
        </p:spPr>
      </p:pic>
      <p:sp>
        <p:nvSpPr>
          <p:cNvPr id="16" name="Google Shape;16;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lt1"/>
              </a:buClr>
              <a:buSzPts val="6000"/>
              <a:buFont typeface="Arial"/>
              <a:buNone/>
              <a:defRPr sz="6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524000" y="3986194"/>
            <a:ext cx="9144000" cy="1271606"/>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lt1"/>
              </a:buClr>
              <a:buSzPts val="2400"/>
              <a:buNone/>
              <a:defRPr sz="24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chemeClr val="lt1"/>
                </a:solidFill>
                <a:latin typeface="Arial"/>
                <a:ea typeface="Arial"/>
                <a:cs typeface="Arial"/>
                <a:sym typeface="Arial"/>
              </a:defRPr>
            </a:lvl1pPr>
            <a:lvl2pPr marL="0" lvl="1" indent="0" algn="r">
              <a:spcBef>
                <a:spcPts val="0"/>
              </a:spcBef>
              <a:buNone/>
              <a:defRPr sz="1200" b="0" i="0" u="none" strike="noStrike" cap="none">
                <a:solidFill>
                  <a:schemeClr val="lt1"/>
                </a:solidFill>
                <a:latin typeface="Arial"/>
                <a:ea typeface="Arial"/>
                <a:cs typeface="Arial"/>
                <a:sym typeface="Arial"/>
              </a:defRPr>
            </a:lvl2pPr>
            <a:lvl3pPr marL="0" lvl="2" indent="0" algn="r">
              <a:spcBef>
                <a:spcPts val="0"/>
              </a:spcBef>
              <a:buNone/>
              <a:defRPr sz="1200" b="0" i="0" u="none" strike="noStrike" cap="none">
                <a:solidFill>
                  <a:schemeClr val="lt1"/>
                </a:solidFill>
                <a:latin typeface="Arial"/>
                <a:ea typeface="Arial"/>
                <a:cs typeface="Arial"/>
                <a:sym typeface="Arial"/>
              </a:defRPr>
            </a:lvl3pPr>
            <a:lvl4pPr marL="0" lvl="3" indent="0" algn="r">
              <a:spcBef>
                <a:spcPts val="0"/>
              </a:spcBef>
              <a:buNone/>
              <a:defRPr sz="1200" b="0" i="0" u="none" strike="noStrike" cap="none">
                <a:solidFill>
                  <a:schemeClr val="lt1"/>
                </a:solidFill>
                <a:latin typeface="Arial"/>
                <a:ea typeface="Arial"/>
                <a:cs typeface="Arial"/>
                <a:sym typeface="Arial"/>
              </a:defRPr>
            </a:lvl4pPr>
            <a:lvl5pPr marL="0" lvl="4" indent="0" algn="r">
              <a:spcBef>
                <a:spcPts val="0"/>
              </a:spcBef>
              <a:buNone/>
              <a:defRPr sz="1200" b="0" i="0" u="none" strike="noStrike" cap="none">
                <a:solidFill>
                  <a:schemeClr val="lt1"/>
                </a:solidFill>
                <a:latin typeface="Arial"/>
                <a:ea typeface="Arial"/>
                <a:cs typeface="Arial"/>
                <a:sym typeface="Arial"/>
              </a:defRPr>
            </a:lvl5pPr>
            <a:lvl6pPr marL="0" lvl="5" indent="0" algn="r">
              <a:spcBef>
                <a:spcPts val="0"/>
              </a:spcBef>
              <a:buNone/>
              <a:defRPr sz="1200" b="0" i="0" u="none" strike="noStrike" cap="none">
                <a:solidFill>
                  <a:schemeClr val="lt1"/>
                </a:solidFill>
                <a:latin typeface="Arial"/>
                <a:ea typeface="Arial"/>
                <a:cs typeface="Arial"/>
                <a:sym typeface="Arial"/>
              </a:defRPr>
            </a:lvl6pPr>
            <a:lvl7pPr marL="0" lvl="6" indent="0" algn="r">
              <a:spcBef>
                <a:spcPts val="0"/>
              </a:spcBef>
              <a:buNone/>
              <a:defRPr sz="1200" b="0" i="0" u="none" strike="noStrike" cap="none">
                <a:solidFill>
                  <a:schemeClr val="lt1"/>
                </a:solidFill>
                <a:latin typeface="Arial"/>
                <a:ea typeface="Arial"/>
                <a:cs typeface="Arial"/>
                <a:sym typeface="Arial"/>
              </a:defRPr>
            </a:lvl7pPr>
            <a:lvl8pPr marL="0" lvl="7" indent="0" algn="r">
              <a:spcBef>
                <a:spcPts val="0"/>
              </a:spcBef>
              <a:buNone/>
              <a:defRPr sz="1200" b="0" i="0" u="none" strike="noStrike" cap="none">
                <a:solidFill>
                  <a:schemeClr val="lt1"/>
                </a:solidFill>
                <a:latin typeface="Arial"/>
                <a:ea typeface="Arial"/>
                <a:cs typeface="Arial"/>
                <a:sym typeface="Arial"/>
              </a:defRPr>
            </a:lvl8pPr>
            <a:lvl9pPr marL="0" lvl="8" indent="0" algn="r">
              <a:spcBef>
                <a:spcPts val="0"/>
              </a:spcBef>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9" name="Google Shape;19;p2"/>
          <p:cNvSpPr txBox="1"/>
          <p:nvPr/>
        </p:nvSpPr>
        <p:spPr>
          <a:xfrm>
            <a:off x="873760" y="-538480"/>
            <a:ext cx="184731"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pic>
        <p:nvPicPr>
          <p:cNvPr id="21" name="Google Shape;61;p8">
            <a:extLst>
              <a:ext uri="{FF2B5EF4-FFF2-40B4-BE49-F238E27FC236}">
                <a16:creationId xmlns:a16="http://schemas.microsoft.com/office/drawing/2014/main" id="{D3BE146F-DFCF-4BCC-B410-48C89DA57B39}"/>
              </a:ext>
            </a:extLst>
          </p:cNvPr>
          <p:cNvPicPr preferRelativeResize="0"/>
          <p:nvPr userDrawn="1"/>
        </p:nvPicPr>
        <p:blipFill>
          <a:blip r:embed="rId6"/>
          <a:srcRect/>
          <a:stretch/>
        </p:blipFill>
        <p:spPr>
          <a:xfrm>
            <a:off x="402422" y="343373"/>
            <a:ext cx="3892160" cy="388644"/>
          </a:xfrm>
          <a:prstGeom prst="rect">
            <a:avLst/>
          </a:prstGeom>
          <a:noFill/>
          <a:ln>
            <a:noFill/>
          </a:ln>
        </p:spPr>
      </p:pic>
    </p:spTree>
    <p:extLst>
      <p:ext uri="{BB962C8B-B14F-4D97-AF65-F5344CB8AC3E}">
        <p14:creationId xmlns:p14="http://schemas.microsoft.com/office/powerpoint/2010/main" val="30786129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838200" y="365127"/>
            <a:ext cx="10515600" cy="865467"/>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93E72"/>
              </a:buClr>
              <a:buSzPts val="3200"/>
              <a:buFont typeface="Arial"/>
              <a:buNone/>
              <a:defRPr sz="3200">
                <a:solidFill>
                  <a:srgbClr val="193E7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838200" y="1535065"/>
            <a:ext cx="10515600" cy="4256453"/>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000"/>
              </a:spcBef>
              <a:spcAft>
                <a:spcPts val="0"/>
              </a:spcAft>
              <a:buClr>
                <a:srgbClr val="193E72"/>
              </a:buClr>
              <a:buSzPts val="2400"/>
              <a:buChar char="•"/>
              <a:defRPr sz="2400">
                <a:solidFill>
                  <a:srgbClr val="193E7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25" name="Google Shape;25;p3"/>
          <p:cNvPicPr preferRelativeResize="0"/>
          <p:nvPr/>
        </p:nvPicPr>
        <p:blipFill>
          <a:blip r:embed="rId2"/>
          <a:srcRect/>
          <a:stretch/>
        </p:blipFill>
        <p:spPr>
          <a:xfrm>
            <a:off x="402422" y="6341522"/>
            <a:ext cx="3196167" cy="319381"/>
          </a:xfrm>
          <a:prstGeom prst="rect">
            <a:avLst/>
          </a:prstGeom>
          <a:noFill/>
          <a:ln>
            <a:noFill/>
          </a:ln>
        </p:spPr>
      </p:pic>
      <p:pic>
        <p:nvPicPr>
          <p:cNvPr id="26" name="Google Shape;26;p3"/>
          <p:cNvPicPr preferRelativeResize="0"/>
          <p:nvPr/>
        </p:nvPicPr>
        <p:blipFill rotWithShape="1">
          <a:blip r:embed="rId3">
            <a:alphaModFix/>
          </a:blip>
          <a:srcRect t="5" r="8043" b="-142997"/>
          <a:stretch/>
        </p:blipFill>
        <p:spPr>
          <a:xfrm>
            <a:off x="400051" y="6070928"/>
            <a:ext cx="11056823" cy="60118"/>
          </a:xfrm>
          <a:prstGeom prst="rect">
            <a:avLst/>
          </a:prstGeom>
          <a:noFill/>
          <a:ln>
            <a:noFill/>
          </a:ln>
        </p:spPr>
      </p:pic>
    </p:spTree>
    <p:extLst>
      <p:ext uri="{BB962C8B-B14F-4D97-AF65-F5344CB8AC3E}">
        <p14:creationId xmlns:p14="http://schemas.microsoft.com/office/powerpoint/2010/main" val="39351007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27"/>
        <p:cNvGrpSpPr/>
        <p:nvPr/>
      </p:nvGrpSpPr>
      <p:grpSpPr>
        <a:xfrm>
          <a:off x="0" y="0"/>
          <a:ext cx="0" cy="0"/>
          <a:chOff x="0" y="0"/>
          <a:chExt cx="0" cy="0"/>
        </a:xfrm>
      </p:grpSpPr>
      <p:pic>
        <p:nvPicPr>
          <p:cNvPr id="28" name="Google Shape;28;p4"/>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29" name="Google Shape;29;p4"/>
          <p:cNvSpPr txBox="1">
            <a:spLocks noGrp="1"/>
          </p:cNvSpPr>
          <p:nvPr>
            <p:ph type="title"/>
          </p:nvPr>
        </p:nvSpPr>
        <p:spPr>
          <a:xfrm>
            <a:off x="838200" y="365127"/>
            <a:ext cx="10515600" cy="865467"/>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3200"/>
              <a:buFont typeface="Arial"/>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4"/>
          <p:cNvSpPr txBox="1">
            <a:spLocks noGrp="1"/>
          </p:cNvSpPr>
          <p:nvPr>
            <p:ph type="body" idx="1"/>
          </p:nvPr>
        </p:nvSpPr>
        <p:spPr>
          <a:xfrm>
            <a:off x="838200" y="1535065"/>
            <a:ext cx="10515600" cy="4256453"/>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000"/>
              </a:spcBef>
              <a:spcAft>
                <a:spcPts val="0"/>
              </a:spcAft>
              <a:buClr>
                <a:schemeClr val="lt1"/>
              </a:buClr>
              <a:buSzPts val="2400"/>
              <a:buChar char="•"/>
              <a:defRPr sz="24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4"/>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chemeClr val="lt1"/>
                </a:solidFill>
                <a:latin typeface="Arial"/>
                <a:ea typeface="Arial"/>
                <a:cs typeface="Arial"/>
                <a:sym typeface="Arial"/>
              </a:defRPr>
            </a:lvl1pPr>
            <a:lvl2pPr marL="0" lvl="1" indent="0" algn="r">
              <a:spcBef>
                <a:spcPts val="0"/>
              </a:spcBef>
              <a:buNone/>
              <a:defRPr sz="1200">
                <a:solidFill>
                  <a:schemeClr val="lt1"/>
                </a:solidFill>
                <a:latin typeface="Arial"/>
                <a:ea typeface="Arial"/>
                <a:cs typeface="Arial"/>
                <a:sym typeface="Arial"/>
              </a:defRPr>
            </a:lvl2pPr>
            <a:lvl3pPr marL="0" lvl="2" indent="0" algn="r">
              <a:spcBef>
                <a:spcPts val="0"/>
              </a:spcBef>
              <a:buNone/>
              <a:defRPr sz="1200">
                <a:solidFill>
                  <a:schemeClr val="lt1"/>
                </a:solidFill>
                <a:latin typeface="Arial"/>
                <a:ea typeface="Arial"/>
                <a:cs typeface="Arial"/>
                <a:sym typeface="Arial"/>
              </a:defRPr>
            </a:lvl3pPr>
            <a:lvl4pPr marL="0" lvl="3" indent="0" algn="r">
              <a:spcBef>
                <a:spcPts val="0"/>
              </a:spcBef>
              <a:buNone/>
              <a:defRPr sz="1200">
                <a:solidFill>
                  <a:schemeClr val="lt1"/>
                </a:solidFill>
                <a:latin typeface="Arial"/>
                <a:ea typeface="Arial"/>
                <a:cs typeface="Arial"/>
                <a:sym typeface="Arial"/>
              </a:defRPr>
            </a:lvl4pPr>
            <a:lvl5pPr marL="0" lvl="4" indent="0" algn="r">
              <a:spcBef>
                <a:spcPts val="0"/>
              </a:spcBef>
              <a:buNone/>
              <a:defRPr sz="1200">
                <a:solidFill>
                  <a:schemeClr val="lt1"/>
                </a:solidFill>
                <a:latin typeface="Arial"/>
                <a:ea typeface="Arial"/>
                <a:cs typeface="Arial"/>
                <a:sym typeface="Arial"/>
              </a:defRPr>
            </a:lvl5pPr>
            <a:lvl6pPr marL="0" lvl="5" indent="0" algn="r">
              <a:spcBef>
                <a:spcPts val="0"/>
              </a:spcBef>
              <a:buNone/>
              <a:defRPr sz="1200">
                <a:solidFill>
                  <a:schemeClr val="lt1"/>
                </a:solidFill>
                <a:latin typeface="Arial"/>
                <a:ea typeface="Arial"/>
                <a:cs typeface="Arial"/>
                <a:sym typeface="Arial"/>
              </a:defRPr>
            </a:lvl6pPr>
            <a:lvl7pPr marL="0" lvl="6" indent="0" algn="r">
              <a:spcBef>
                <a:spcPts val="0"/>
              </a:spcBef>
              <a:buNone/>
              <a:defRPr sz="1200">
                <a:solidFill>
                  <a:schemeClr val="lt1"/>
                </a:solidFill>
                <a:latin typeface="Arial"/>
                <a:ea typeface="Arial"/>
                <a:cs typeface="Arial"/>
                <a:sym typeface="Arial"/>
              </a:defRPr>
            </a:lvl7pPr>
            <a:lvl8pPr marL="0" lvl="7" indent="0" algn="r">
              <a:spcBef>
                <a:spcPts val="0"/>
              </a:spcBef>
              <a:buNone/>
              <a:defRPr sz="1200">
                <a:solidFill>
                  <a:schemeClr val="lt1"/>
                </a:solidFill>
                <a:latin typeface="Arial"/>
                <a:ea typeface="Arial"/>
                <a:cs typeface="Arial"/>
                <a:sym typeface="Arial"/>
              </a:defRPr>
            </a:lvl8pPr>
            <a:lvl9pPr marL="0" lvl="8" indent="0" algn="r">
              <a:spcBef>
                <a:spcPts val="0"/>
              </a:spcBef>
              <a:buNone/>
              <a:defRPr sz="12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32" name="Google Shape;32;p4"/>
          <p:cNvPicPr preferRelativeResize="0"/>
          <p:nvPr/>
        </p:nvPicPr>
        <p:blipFill>
          <a:blip r:embed="rId3"/>
          <a:srcRect/>
          <a:stretch/>
        </p:blipFill>
        <p:spPr>
          <a:xfrm>
            <a:off x="409658" y="6320123"/>
            <a:ext cx="3196167" cy="319147"/>
          </a:xfrm>
          <a:prstGeom prst="rect">
            <a:avLst/>
          </a:prstGeom>
          <a:noFill/>
          <a:ln>
            <a:noFill/>
          </a:ln>
        </p:spPr>
      </p:pic>
      <p:pic>
        <p:nvPicPr>
          <p:cNvPr id="33" name="Google Shape;33;p4"/>
          <p:cNvPicPr preferRelativeResize="0"/>
          <p:nvPr/>
        </p:nvPicPr>
        <p:blipFill rotWithShape="1">
          <a:blip r:embed="rId4">
            <a:alphaModFix/>
          </a:blip>
          <a:srcRect t="5" r="8043" b="-142997"/>
          <a:stretch/>
        </p:blipFill>
        <p:spPr>
          <a:xfrm>
            <a:off x="400051" y="6070928"/>
            <a:ext cx="11056823" cy="60118"/>
          </a:xfrm>
          <a:prstGeom prst="rect">
            <a:avLst/>
          </a:prstGeom>
          <a:noFill/>
          <a:ln>
            <a:noFill/>
          </a:ln>
        </p:spPr>
      </p:pic>
    </p:spTree>
    <p:extLst>
      <p:ext uri="{BB962C8B-B14F-4D97-AF65-F5344CB8AC3E}">
        <p14:creationId xmlns:p14="http://schemas.microsoft.com/office/powerpoint/2010/main" val="294031094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34"/>
        <p:cNvGrpSpPr/>
        <p:nvPr/>
      </p:nvGrpSpPr>
      <p:grpSpPr>
        <a:xfrm>
          <a:off x="0" y="0"/>
          <a:ext cx="0" cy="0"/>
          <a:chOff x="0" y="0"/>
          <a:chExt cx="0" cy="0"/>
        </a:xfrm>
      </p:grpSpPr>
      <p:pic>
        <p:nvPicPr>
          <p:cNvPr id="35" name="Google Shape;35;p5"/>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36" name="Google Shape;36;p5"/>
          <p:cNvPicPr preferRelativeResize="0"/>
          <p:nvPr/>
        </p:nvPicPr>
        <p:blipFill rotWithShape="1">
          <a:blip r:embed="rId3">
            <a:alphaModFix/>
          </a:blip>
          <a:srcRect t="3" r="6600" b="-36685"/>
          <a:stretch/>
        </p:blipFill>
        <p:spPr>
          <a:xfrm>
            <a:off x="402422" y="868933"/>
            <a:ext cx="11387159" cy="45719"/>
          </a:xfrm>
          <a:prstGeom prst="rect">
            <a:avLst/>
          </a:prstGeom>
          <a:noFill/>
          <a:ln>
            <a:noFill/>
          </a:ln>
        </p:spPr>
      </p:pic>
      <p:pic>
        <p:nvPicPr>
          <p:cNvPr id="38" name="Google Shape;38;p5"/>
          <p:cNvPicPr preferRelativeResize="0"/>
          <p:nvPr/>
        </p:nvPicPr>
        <p:blipFill rotWithShape="1">
          <a:blip r:embed="rId4">
            <a:alphaModFix/>
          </a:blip>
          <a:srcRect l="8151" b="33144"/>
          <a:stretch/>
        </p:blipFill>
        <p:spPr>
          <a:xfrm>
            <a:off x="1" y="4480660"/>
            <a:ext cx="3091180" cy="2377341"/>
          </a:xfrm>
          <a:prstGeom prst="rect">
            <a:avLst/>
          </a:prstGeom>
          <a:noFill/>
          <a:ln>
            <a:noFill/>
          </a:ln>
        </p:spPr>
      </p:pic>
      <p:pic>
        <p:nvPicPr>
          <p:cNvPr id="39" name="Google Shape;39;p5"/>
          <p:cNvPicPr preferRelativeResize="0"/>
          <p:nvPr/>
        </p:nvPicPr>
        <p:blipFill rotWithShape="1">
          <a:blip r:embed="rId5">
            <a:alphaModFix/>
          </a:blip>
          <a:srcRect/>
          <a:stretch/>
        </p:blipFill>
        <p:spPr>
          <a:xfrm>
            <a:off x="10445751" y="1519647"/>
            <a:ext cx="1155700" cy="927100"/>
          </a:xfrm>
          <a:prstGeom prst="rect">
            <a:avLst/>
          </a:prstGeom>
          <a:noFill/>
          <a:ln>
            <a:noFill/>
          </a:ln>
        </p:spPr>
      </p:pic>
      <p:sp>
        <p:nvSpPr>
          <p:cNvPr id="40" name="Google Shape;40;p5"/>
          <p:cNvSpPr txBox="1">
            <a:spLocks noGrp="1"/>
          </p:cNvSpPr>
          <p:nvPr>
            <p:ph type="title"/>
          </p:nvPr>
        </p:nvSpPr>
        <p:spPr>
          <a:xfrm>
            <a:off x="838200" y="2488688"/>
            <a:ext cx="9403080" cy="113347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193E72"/>
              </a:buClr>
              <a:buSzPts val="4800"/>
              <a:buFont typeface="Arial"/>
              <a:buNone/>
              <a:defRPr sz="4800">
                <a:solidFill>
                  <a:srgbClr val="193E7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5"/>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193E72"/>
                </a:solidFill>
                <a:latin typeface="Arial"/>
                <a:ea typeface="Arial"/>
                <a:cs typeface="Arial"/>
                <a:sym typeface="Arial"/>
              </a:defRPr>
            </a:lvl1pPr>
            <a:lvl2pPr marL="0" lvl="1" indent="0" algn="r">
              <a:spcBef>
                <a:spcPts val="0"/>
              </a:spcBef>
              <a:buNone/>
              <a:defRPr sz="1200">
                <a:solidFill>
                  <a:srgbClr val="193E72"/>
                </a:solidFill>
                <a:latin typeface="Arial"/>
                <a:ea typeface="Arial"/>
                <a:cs typeface="Arial"/>
                <a:sym typeface="Arial"/>
              </a:defRPr>
            </a:lvl2pPr>
            <a:lvl3pPr marL="0" lvl="2" indent="0" algn="r">
              <a:spcBef>
                <a:spcPts val="0"/>
              </a:spcBef>
              <a:buNone/>
              <a:defRPr sz="1200">
                <a:solidFill>
                  <a:srgbClr val="193E72"/>
                </a:solidFill>
                <a:latin typeface="Arial"/>
                <a:ea typeface="Arial"/>
                <a:cs typeface="Arial"/>
                <a:sym typeface="Arial"/>
              </a:defRPr>
            </a:lvl3pPr>
            <a:lvl4pPr marL="0" lvl="3" indent="0" algn="r">
              <a:spcBef>
                <a:spcPts val="0"/>
              </a:spcBef>
              <a:buNone/>
              <a:defRPr sz="1200">
                <a:solidFill>
                  <a:srgbClr val="193E72"/>
                </a:solidFill>
                <a:latin typeface="Arial"/>
                <a:ea typeface="Arial"/>
                <a:cs typeface="Arial"/>
                <a:sym typeface="Arial"/>
              </a:defRPr>
            </a:lvl4pPr>
            <a:lvl5pPr marL="0" lvl="4" indent="0" algn="r">
              <a:spcBef>
                <a:spcPts val="0"/>
              </a:spcBef>
              <a:buNone/>
              <a:defRPr sz="1200">
                <a:solidFill>
                  <a:srgbClr val="193E72"/>
                </a:solidFill>
                <a:latin typeface="Arial"/>
                <a:ea typeface="Arial"/>
                <a:cs typeface="Arial"/>
                <a:sym typeface="Arial"/>
              </a:defRPr>
            </a:lvl5pPr>
            <a:lvl6pPr marL="0" lvl="5" indent="0" algn="r">
              <a:spcBef>
                <a:spcPts val="0"/>
              </a:spcBef>
              <a:buNone/>
              <a:defRPr sz="1200">
                <a:solidFill>
                  <a:srgbClr val="193E72"/>
                </a:solidFill>
                <a:latin typeface="Arial"/>
                <a:ea typeface="Arial"/>
                <a:cs typeface="Arial"/>
                <a:sym typeface="Arial"/>
              </a:defRPr>
            </a:lvl6pPr>
            <a:lvl7pPr marL="0" lvl="6" indent="0" algn="r">
              <a:spcBef>
                <a:spcPts val="0"/>
              </a:spcBef>
              <a:buNone/>
              <a:defRPr sz="1200">
                <a:solidFill>
                  <a:srgbClr val="193E72"/>
                </a:solidFill>
                <a:latin typeface="Arial"/>
                <a:ea typeface="Arial"/>
                <a:cs typeface="Arial"/>
                <a:sym typeface="Arial"/>
              </a:defRPr>
            </a:lvl7pPr>
            <a:lvl8pPr marL="0" lvl="7" indent="0" algn="r">
              <a:spcBef>
                <a:spcPts val="0"/>
              </a:spcBef>
              <a:buNone/>
              <a:defRPr sz="1200">
                <a:solidFill>
                  <a:srgbClr val="193E72"/>
                </a:solidFill>
                <a:latin typeface="Arial"/>
                <a:ea typeface="Arial"/>
                <a:cs typeface="Arial"/>
                <a:sym typeface="Arial"/>
              </a:defRPr>
            </a:lvl8pPr>
            <a:lvl9pPr marL="0" lvl="8" indent="0" algn="r">
              <a:spcBef>
                <a:spcPts val="0"/>
              </a:spcBef>
              <a:buNone/>
              <a:defRPr sz="1200">
                <a:solidFill>
                  <a:srgbClr val="193E7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9" name="Google Shape;61;p8">
            <a:extLst>
              <a:ext uri="{FF2B5EF4-FFF2-40B4-BE49-F238E27FC236}">
                <a16:creationId xmlns:a16="http://schemas.microsoft.com/office/drawing/2014/main" id="{F207851F-F37A-450A-88E2-5E4E6B7E607A}"/>
              </a:ext>
            </a:extLst>
          </p:cNvPr>
          <p:cNvPicPr preferRelativeResize="0"/>
          <p:nvPr userDrawn="1"/>
        </p:nvPicPr>
        <p:blipFill>
          <a:blip r:embed="rId6"/>
          <a:srcRect/>
          <a:stretch/>
        </p:blipFill>
        <p:spPr>
          <a:xfrm>
            <a:off x="402422" y="343231"/>
            <a:ext cx="3892160" cy="388929"/>
          </a:xfrm>
          <a:prstGeom prst="rect">
            <a:avLst/>
          </a:prstGeom>
          <a:noFill/>
          <a:ln>
            <a:noFill/>
          </a:ln>
        </p:spPr>
      </p:pic>
    </p:spTree>
    <p:extLst>
      <p:ext uri="{BB962C8B-B14F-4D97-AF65-F5344CB8AC3E}">
        <p14:creationId xmlns:p14="http://schemas.microsoft.com/office/powerpoint/2010/main" val="260477110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2_Section Header">
  <p:cSld name="2_Section Header">
    <p:spTree>
      <p:nvGrpSpPr>
        <p:cNvPr id="1" name="Shape 42"/>
        <p:cNvGrpSpPr/>
        <p:nvPr/>
      </p:nvGrpSpPr>
      <p:grpSpPr>
        <a:xfrm>
          <a:off x="0" y="0"/>
          <a:ext cx="0" cy="0"/>
          <a:chOff x="0" y="0"/>
          <a:chExt cx="0" cy="0"/>
        </a:xfrm>
      </p:grpSpPr>
      <p:pic>
        <p:nvPicPr>
          <p:cNvPr id="43" name="Google Shape;43;p6"/>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44" name="Google Shape;44;p6"/>
          <p:cNvPicPr preferRelativeResize="0"/>
          <p:nvPr/>
        </p:nvPicPr>
        <p:blipFill rotWithShape="1">
          <a:blip r:embed="rId3">
            <a:alphaModFix/>
          </a:blip>
          <a:srcRect t="3" r="6600" b="-36685"/>
          <a:stretch/>
        </p:blipFill>
        <p:spPr>
          <a:xfrm>
            <a:off x="402422" y="868933"/>
            <a:ext cx="11387159" cy="45719"/>
          </a:xfrm>
          <a:prstGeom prst="rect">
            <a:avLst/>
          </a:prstGeom>
          <a:noFill/>
          <a:ln>
            <a:noFill/>
          </a:ln>
        </p:spPr>
      </p:pic>
      <p:sp>
        <p:nvSpPr>
          <p:cNvPr id="45" name="Google Shape;45;p6"/>
          <p:cNvSpPr txBox="1">
            <a:spLocks noGrp="1"/>
          </p:cNvSpPr>
          <p:nvPr>
            <p:ph type="title"/>
          </p:nvPr>
        </p:nvSpPr>
        <p:spPr>
          <a:xfrm>
            <a:off x="838200" y="2488688"/>
            <a:ext cx="9403080" cy="113347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193E72"/>
              </a:buClr>
              <a:buSzPts val="4800"/>
              <a:buFont typeface="Arial"/>
              <a:buNone/>
              <a:defRPr sz="4800">
                <a:solidFill>
                  <a:srgbClr val="193E7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6"/>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193E72"/>
                </a:solidFill>
                <a:latin typeface="Arial"/>
                <a:ea typeface="Arial"/>
                <a:cs typeface="Arial"/>
                <a:sym typeface="Arial"/>
              </a:defRPr>
            </a:lvl1pPr>
            <a:lvl2pPr marL="0" lvl="1" indent="0" algn="r">
              <a:spcBef>
                <a:spcPts val="0"/>
              </a:spcBef>
              <a:buNone/>
              <a:defRPr sz="1200">
                <a:solidFill>
                  <a:srgbClr val="193E72"/>
                </a:solidFill>
                <a:latin typeface="Arial"/>
                <a:ea typeface="Arial"/>
                <a:cs typeface="Arial"/>
                <a:sym typeface="Arial"/>
              </a:defRPr>
            </a:lvl2pPr>
            <a:lvl3pPr marL="0" lvl="2" indent="0" algn="r">
              <a:spcBef>
                <a:spcPts val="0"/>
              </a:spcBef>
              <a:buNone/>
              <a:defRPr sz="1200">
                <a:solidFill>
                  <a:srgbClr val="193E72"/>
                </a:solidFill>
                <a:latin typeface="Arial"/>
                <a:ea typeface="Arial"/>
                <a:cs typeface="Arial"/>
                <a:sym typeface="Arial"/>
              </a:defRPr>
            </a:lvl3pPr>
            <a:lvl4pPr marL="0" lvl="3" indent="0" algn="r">
              <a:spcBef>
                <a:spcPts val="0"/>
              </a:spcBef>
              <a:buNone/>
              <a:defRPr sz="1200">
                <a:solidFill>
                  <a:srgbClr val="193E72"/>
                </a:solidFill>
                <a:latin typeface="Arial"/>
                <a:ea typeface="Arial"/>
                <a:cs typeface="Arial"/>
                <a:sym typeface="Arial"/>
              </a:defRPr>
            </a:lvl4pPr>
            <a:lvl5pPr marL="0" lvl="4" indent="0" algn="r">
              <a:spcBef>
                <a:spcPts val="0"/>
              </a:spcBef>
              <a:buNone/>
              <a:defRPr sz="1200">
                <a:solidFill>
                  <a:srgbClr val="193E72"/>
                </a:solidFill>
                <a:latin typeface="Arial"/>
                <a:ea typeface="Arial"/>
                <a:cs typeface="Arial"/>
                <a:sym typeface="Arial"/>
              </a:defRPr>
            </a:lvl5pPr>
            <a:lvl6pPr marL="0" lvl="5" indent="0" algn="r">
              <a:spcBef>
                <a:spcPts val="0"/>
              </a:spcBef>
              <a:buNone/>
              <a:defRPr sz="1200">
                <a:solidFill>
                  <a:srgbClr val="193E72"/>
                </a:solidFill>
                <a:latin typeface="Arial"/>
                <a:ea typeface="Arial"/>
                <a:cs typeface="Arial"/>
                <a:sym typeface="Arial"/>
              </a:defRPr>
            </a:lvl6pPr>
            <a:lvl7pPr marL="0" lvl="6" indent="0" algn="r">
              <a:spcBef>
                <a:spcPts val="0"/>
              </a:spcBef>
              <a:buNone/>
              <a:defRPr sz="1200">
                <a:solidFill>
                  <a:srgbClr val="193E72"/>
                </a:solidFill>
                <a:latin typeface="Arial"/>
                <a:ea typeface="Arial"/>
                <a:cs typeface="Arial"/>
                <a:sym typeface="Arial"/>
              </a:defRPr>
            </a:lvl7pPr>
            <a:lvl8pPr marL="0" lvl="7" indent="0" algn="r">
              <a:spcBef>
                <a:spcPts val="0"/>
              </a:spcBef>
              <a:buNone/>
              <a:defRPr sz="1200">
                <a:solidFill>
                  <a:srgbClr val="193E72"/>
                </a:solidFill>
                <a:latin typeface="Arial"/>
                <a:ea typeface="Arial"/>
                <a:cs typeface="Arial"/>
                <a:sym typeface="Arial"/>
              </a:defRPr>
            </a:lvl8pPr>
            <a:lvl9pPr marL="0" lvl="8" indent="0" algn="r">
              <a:spcBef>
                <a:spcPts val="0"/>
              </a:spcBef>
              <a:buNone/>
              <a:defRPr sz="1200">
                <a:solidFill>
                  <a:srgbClr val="193E7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47" name="Google Shape;47;p6"/>
          <p:cNvPicPr preferRelativeResize="0"/>
          <p:nvPr/>
        </p:nvPicPr>
        <p:blipFill rotWithShape="1">
          <a:blip r:embed="rId4">
            <a:alphaModFix/>
          </a:blip>
          <a:srcRect l="34054" b="22345"/>
          <a:stretch/>
        </p:blipFill>
        <p:spPr>
          <a:xfrm>
            <a:off x="0" y="4812138"/>
            <a:ext cx="1737360" cy="2045862"/>
          </a:xfrm>
          <a:prstGeom prst="rect">
            <a:avLst/>
          </a:prstGeom>
          <a:noFill/>
          <a:ln>
            <a:noFill/>
          </a:ln>
        </p:spPr>
      </p:pic>
      <p:pic>
        <p:nvPicPr>
          <p:cNvPr id="48" name="Google Shape;48;p6"/>
          <p:cNvPicPr preferRelativeResize="0"/>
          <p:nvPr/>
        </p:nvPicPr>
        <p:blipFill rotWithShape="1">
          <a:blip r:embed="rId5">
            <a:alphaModFix/>
          </a:blip>
          <a:srcRect/>
          <a:stretch/>
        </p:blipFill>
        <p:spPr>
          <a:xfrm rot="-5400000">
            <a:off x="10129459" y="1714918"/>
            <a:ext cx="1579205" cy="1184404"/>
          </a:xfrm>
          <a:prstGeom prst="rect">
            <a:avLst/>
          </a:prstGeom>
          <a:noFill/>
          <a:ln>
            <a:noFill/>
          </a:ln>
        </p:spPr>
      </p:pic>
      <p:pic>
        <p:nvPicPr>
          <p:cNvPr id="9" name="Google Shape;61;p8">
            <a:extLst>
              <a:ext uri="{FF2B5EF4-FFF2-40B4-BE49-F238E27FC236}">
                <a16:creationId xmlns:a16="http://schemas.microsoft.com/office/drawing/2014/main" id="{29380988-9554-44EA-BD8E-5939F6008A45}"/>
              </a:ext>
            </a:extLst>
          </p:cNvPr>
          <p:cNvPicPr preferRelativeResize="0"/>
          <p:nvPr userDrawn="1"/>
        </p:nvPicPr>
        <p:blipFill>
          <a:blip r:embed="rId6"/>
          <a:srcRect/>
          <a:stretch/>
        </p:blipFill>
        <p:spPr>
          <a:xfrm>
            <a:off x="402422" y="343231"/>
            <a:ext cx="3892160" cy="388929"/>
          </a:xfrm>
          <a:prstGeom prst="rect">
            <a:avLst/>
          </a:prstGeom>
          <a:noFill/>
          <a:ln>
            <a:noFill/>
          </a:ln>
        </p:spPr>
      </p:pic>
    </p:spTree>
    <p:extLst>
      <p:ext uri="{BB962C8B-B14F-4D97-AF65-F5344CB8AC3E}">
        <p14:creationId xmlns:p14="http://schemas.microsoft.com/office/powerpoint/2010/main" val="23423877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1_Section Header">
  <p:cSld name="1_Section Header">
    <p:spTree>
      <p:nvGrpSpPr>
        <p:cNvPr id="1" name="Shape 50"/>
        <p:cNvGrpSpPr/>
        <p:nvPr/>
      </p:nvGrpSpPr>
      <p:grpSpPr>
        <a:xfrm>
          <a:off x="0" y="0"/>
          <a:ext cx="0" cy="0"/>
          <a:chOff x="0" y="0"/>
          <a:chExt cx="0" cy="0"/>
        </a:xfrm>
      </p:grpSpPr>
      <p:pic>
        <p:nvPicPr>
          <p:cNvPr id="51" name="Google Shape;51;p7"/>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52" name="Google Shape;52;p7"/>
          <p:cNvPicPr preferRelativeResize="0"/>
          <p:nvPr/>
        </p:nvPicPr>
        <p:blipFill rotWithShape="1">
          <a:blip r:embed="rId3">
            <a:alphaModFix/>
          </a:blip>
          <a:srcRect t="3" r="6600" b="-36685"/>
          <a:stretch/>
        </p:blipFill>
        <p:spPr>
          <a:xfrm>
            <a:off x="402422" y="868933"/>
            <a:ext cx="11387159" cy="45719"/>
          </a:xfrm>
          <a:prstGeom prst="rect">
            <a:avLst/>
          </a:prstGeom>
          <a:noFill/>
          <a:ln>
            <a:noFill/>
          </a:ln>
        </p:spPr>
      </p:pic>
      <p:sp>
        <p:nvSpPr>
          <p:cNvPr id="53" name="Google Shape;53;p7"/>
          <p:cNvSpPr txBox="1">
            <a:spLocks noGrp="1"/>
          </p:cNvSpPr>
          <p:nvPr>
            <p:ph type="title"/>
          </p:nvPr>
        </p:nvSpPr>
        <p:spPr>
          <a:xfrm>
            <a:off x="838200" y="2488688"/>
            <a:ext cx="9403080" cy="113347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193E72"/>
              </a:buClr>
              <a:buSzPts val="4800"/>
              <a:buFont typeface="Arial"/>
              <a:buNone/>
              <a:defRPr sz="4800">
                <a:solidFill>
                  <a:srgbClr val="193E7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7"/>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193E72"/>
                </a:solidFill>
                <a:latin typeface="Arial"/>
                <a:ea typeface="Arial"/>
                <a:cs typeface="Arial"/>
                <a:sym typeface="Arial"/>
              </a:defRPr>
            </a:lvl1pPr>
            <a:lvl2pPr marL="0" lvl="1" indent="0" algn="r">
              <a:spcBef>
                <a:spcPts val="0"/>
              </a:spcBef>
              <a:buNone/>
              <a:defRPr sz="1200">
                <a:solidFill>
                  <a:srgbClr val="193E72"/>
                </a:solidFill>
                <a:latin typeface="Arial"/>
                <a:ea typeface="Arial"/>
                <a:cs typeface="Arial"/>
                <a:sym typeface="Arial"/>
              </a:defRPr>
            </a:lvl2pPr>
            <a:lvl3pPr marL="0" lvl="2" indent="0" algn="r">
              <a:spcBef>
                <a:spcPts val="0"/>
              </a:spcBef>
              <a:buNone/>
              <a:defRPr sz="1200">
                <a:solidFill>
                  <a:srgbClr val="193E72"/>
                </a:solidFill>
                <a:latin typeface="Arial"/>
                <a:ea typeface="Arial"/>
                <a:cs typeface="Arial"/>
                <a:sym typeface="Arial"/>
              </a:defRPr>
            </a:lvl3pPr>
            <a:lvl4pPr marL="0" lvl="3" indent="0" algn="r">
              <a:spcBef>
                <a:spcPts val="0"/>
              </a:spcBef>
              <a:buNone/>
              <a:defRPr sz="1200">
                <a:solidFill>
                  <a:srgbClr val="193E72"/>
                </a:solidFill>
                <a:latin typeface="Arial"/>
                <a:ea typeface="Arial"/>
                <a:cs typeface="Arial"/>
                <a:sym typeface="Arial"/>
              </a:defRPr>
            </a:lvl4pPr>
            <a:lvl5pPr marL="0" lvl="4" indent="0" algn="r">
              <a:spcBef>
                <a:spcPts val="0"/>
              </a:spcBef>
              <a:buNone/>
              <a:defRPr sz="1200">
                <a:solidFill>
                  <a:srgbClr val="193E72"/>
                </a:solidFill>
                <a:latin typeface="Arial"/>
                <a:ea typeface="Arial"/>
                <a:cs typeface="Arial"/>
                <a:sym typeface="Arial"/>
              </a:defRPr>
            </a:lvl5pPr>
            <a:lvl6pPr marL="0" lvl="5" indent="0" algn="r">
              <a:spcBef>
                <a:spcPts val="0"/>
              </a:spcBef>
              <a:buNone/>
              <a:defRPr sz="1200">
                <a:solidFill>
                  <a:srgbClr val="193E72"/>
                </a:solidFill>
                <a:latin typeface="Arial"/>
                <a:ea typeface="Arial"/>
                <a:cs typeface="Arial"/>
                <a:sym typeface="Arial"/>
              </a:defRPr>
            </a:lvl6pPr>
            <a:lvl7pPr marL="0" lvl="6" indent="0" algn="r">
              <a:spcBef>
                <a:spcPts val="0"/>
              </a:spcBef>
              <a:buNone/>
              <a:defRPr sz="1200">
                <a:solidFill>
                  <a:srgbClr val="193E72"/>
                </a:solidFill>
                <a:latin typeface="Arial"/>
                <a:ea typeface="Arial"/>
                <a:cs typeface="Arial"/>
                <a:sym typeface="Arial"/>
              </a:defRPr>
            </a:lvl7pPr>
            <a:lvl8pPr marL="0" lvl="7" indent="0" algn="r">
              <a:spcBef>
                <a:spcPts val="0"/>
              </a:spcBef>
              <a:buNone/>
              <a:defRPr sz="1200">
                <a:solidFill>
                  <a:srgbClr val="193E72"/>
                </a:solidFill>
                <a:latin typeface="Arial"/>
                <a:ea typeface="Arial"/>
                <a:cs typeface="Arial"/>
                <a:sym typeface="Arial"/>
              </a:defRPr>
            </a:lvl8pPr>
            <a:lvl9pPr marL="0" lvl="8" indent="0" algn="r">
              <a:spcBef>
                <a:spcPts val="0"/>
              </a:spcBef>
              <a:buNone/>
              <a:defRPr sz="1200">
                <a:solidFill>
                  <a:srgbClr val="193E7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56" name="Google Shape;56;p7"/>
          <p:cNvPicPr preferRelativeResize="0"/>
          <p:nvPr/>
        </p:nvPicPr>
        <p:blipFill rotWithShape="1">
          <a:blip r:embed="rId4">
            <a:alphaModFix/>
          </a:blip>
          <a:srcRect/>
          <a:stretch/>
        </p:blipFill>
        <p:spPr>
          <a:xfrm rot="1927307">
            <a:off x="10464018" y="1601144"/>
            <a:ext cx="1081455" cy="540728"/>
          </a:xfrm>
          <a:prstGeom prst="rect">
            <a:avLst/>
          </a:prstGeom>
          <a:noFill/>
          <a:ln>
            <a:noFill/>
          </a:ln>
        </p:spPr>
      </p:pic>
      <p:pic>
        <p:nvPicPr>
          <p:cNvPr id="57" name="Google Shape;57;p7"/>
          <p:cNvPicPr preferRelativeResize="0"/>
          <p:nvPr/>
        </p:nvPicPr>
        <p:blipFill rotWithShape="1">
          <a:blip r:embed="rId5">
            <a:alphaModFix/>
          </a:blip>
          <a:srcRect/>
          <a:stretch/>
        </p:blipFill>
        <p:spPr>
          <a:xfrm>
            <a:off x="0" y="5141460"/>
            <a:ext cx="2582984" cy="1716540"/>
          </a:xfrm>
          <a:prstGeom prst="rect">
            <a:avLst/>
          </a:prstGeom>
          <a:noFill/>
          <a:ln>
            <a:noFill/>
          </a:ln>
        </p:spPr>
      </p:pic>
      <p:pic>
        <p:nvPicPr>
          <p:cNvPr id="9" name="Google Shape;61;p8">
            <a:extLst>
              <a:ext uri="{FF2B5EF4-FFF2-40B4-BE49-F238E27FC236}">
                <a16:creationId xmlns:a16="http://schemas.microsoft.com/office/drawing/2014/main" id="{29E8CB64-EDF1-42AA-8D77-D7096490FAEE}"/>
              </a:ext>
            </a:extLst>
          </p:cNvPr>
          <p:cNvPicPr preferRelativeResize="0"/>
          <p:nvPr userDrawn="1"/>
        </p:nvPicPr>
        <p:blipFill>
          <a:blip r:embed="rId6"/>
          <a:srcRect/>
          <a:stretch/>
        </p:blipFill>
        <p:spPr>
          <a:xfrm>
            <a:off x="402422" y="343231"/>
            <a:ext cx="3892160" cy="388929"/>
          </a:xfrm>
          <a:prstGeom prst="rect">
            <a:avLst/>
          </a:prstGeom>
          <a:noFill/>
          <a:ln>
            <a:noFill/>
          </a:ln>
        </p:spPr>
      </p:pic>
    </p:spTree>
    <p:extLst>
      <p:ext uri="{BB962C8B-B14F-4D97-AF65-F5344CB8AC3E}">
        <p14:creationId xmlns:p14="http://schemas.microsoft.com/office/powerpoint/2010/main" val="260931429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1_Two Content">
  <p:cSld name="1_Two Content">
    <p:spTree>
      <p:nvGrpSpPr>
        <p:cNvPr id="1" name="Shape 58"/>
        <p:cNvGrpSpPr/>
        <p:nvPr/>
      </p:nvGrpSpPr>
      <p:grpSpPr>
        <a:xfrm>
          <a:off x="0" y="0"/>
          <a:ext cx="0" cy="0"/>
          <a:chOff x="0" y="0"/>
          <a:chExt cx="0" cy="0"/>
        </a:xfrm>
      </p:grpSpPr>
      <p:pic>
        <p:nvPicPr>
          <p:cNvPr id="59" name="Google Shape;59;p8"/>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60" name="Google Shape;60;p8"/>
          <p:cNvPicPr preferRelativeResize="0"/>
          <p:nvPr/>
        </p:nvPicPr>
        <p:blipFill rotWithShape="1">
          <a:blip r:embed="rId3">
            <a:alphaModFix/>
          </a:blip>
          <a:srcRect t="3" r="6600" b="-36685"/>
          <a:stretch/>
        </p:blipFill>
        <p:spPr>
          <a:xfrm>
            <a:off x="402422" y="868933"/>
            <a:ext cx="11387159" cy="45719"/>
          </a:xfrm>
          <a:prstGeom prst="rect">
            <a:avLst/>
          </a:prstGeom>
          <a:noFill/>
          <a:ln>
            <a:noFill/>
          </a:ln>
        </p:spPr>
      </p:pic>
      <p:sp>
        <p:nvSpPr>
          <p:cNvPr id="62" name="Google Shape;62;p8"/>
          <p:cNvSpPr txBox="1">
            <a:spLocks noGrp="1"/>
          </p:cNvSpPr>
          <p:nvPr>
            <p:ph type="title"/>
          </p:nvPr>
        </p:nvSpPr>
        <p:spPr>
          <a:xfrm>
            <a:off x="838200" y="2562303"/>
            <a:ext cx="915924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93E72"/>
              </a:buClr>
              <a:buSzPts val="4800"/>
              <a:buFont typeface="Arial"/>
              <a:buNone/>
              <a:defRPr sz="4800">
                <a:solidFill>
                  <a:srgbClr val="193E7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8"/>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64" name="Google Shape;64;p8"/>
          <p:cNvPicPr preferRelativeResize="0"/>
          <p:nvPr/>
        </p:nvPicPr>
        <p:blipFill rotWithShape="1">
          <a:blip r:embed="rId4">
            <a:alphaModFix/>
          </a:blip>
          <a:srcRect/>
          <a:stretch/>
        </p:blipFill>
        <p:spPr>
          <a:xfrm rot="-9311719">
            <a:off x="10164502" y="1227960"/>
            <a:ext cx="1342276" cy="1285674"/>
          </a:xfrm>
          <a:prstGeom prst="rect">
            <a:avLst/>
          </a:prstGeom>
          <a:noFill/>
          <a:ln>
            <a:noFill/>
          </a:ln>
        </p:spPr>
      </p:pic>
      <p:pic>
        <p:nvPicPr>
          <p:cNvPr id="65" name="Google Shape;65;p8"/>
          <p:cNvPicPr preferRelativeResize="0"/>
          <p:nvPr/>
        </p:nvPicPr>
        <p:blipFill rotWithShape="1">
          <a:blip r:embed="rId5">
            <a:alphaModFix/>
          </a:blip>
          <a:srcRect l="8151" b="33144"/>
          <a:stretch/>
        </p:blipFill>
        <p:spPr>
          <a:xfrm>
            <a:off x="1" y="4480660"/>
            <a:ext cx="3091180" cy="2377341"/>
          </a:xfrm>
          <a:prstGeom prst="rect">
            <a:avLst/>
          </a:prstGeom>
          <a:noFill/>
          <a:ln>
            <a:noFill/>
          </a:ln>
        </p:spPr>
      </p:pic>
      <p:pic>
        <p:nvPicPr>
          <p:cNvPr id="9" name="Google Shape;61;p8">
            <a:extLst>
              <a:ext uri="{FF2B5EF4-FFF2-40B4-BE49-F238E27FC236}">
                <a16:creationId xmlns:a16="http://schemas.microsoft.com/office/drawing/2014/main" id="{09790059-4CBC-4FB4-A518-FB55D6AD9288}"/>
              </a:ext>
            </a:extLst>
          </p:cNvPr>
          <p:cNvPicPr preferRelativeResize="0"/>
          <p:nvPr userDrawn="1"/>
        </p:nvPicPr>
        <p:blipFill>
          <a:blip r:embed="rId6"/>
          <a:srcRect/>
          <a:stretch/>
        </p:blipFill>
        <p:spPr>
          <a:xfrm>
            <a:off x="402422" y="343231"/>
            <a:ext cx="3892160" cy="388929"/>
          </a:xfrm>
          <a:prstGeom prst="rect">
            <a:avLst/>
          </a:prstGeom>
          <a:noFill/>
          <a:ln>
            <a:noFill/>
          </a:ln>
        </p:spPr>
      </p:pic>
    </p:spTree>
    <p:extLst>
      <p:ext uri="{BB962C8B-B14F-4D97-AF65-F5344CB8AC3E}">
        <p14:creationId xmlns:p14="http://schemas.microsoft.com/office/powerpoint/2010/main" val="281416129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66"/>
        <p:cNvGrpSpPr/>
        <p:nvPr/>
      </p:nvGrpSpPr>
      <p:grpSpPr>
        <a:xfrm>
          <a:off x="0" y="0"/>
          <a:ext cx="0" cy="0"/>
          <a:chOff x="0" y="0"/>
          <a:chExt cx="0" cy="0"/>
        </a:xfrm>
      </p:grpSpPr>
      <p:sp>
        <p:nvSpPr>
          <p:cNvPr id="67" name="Google Shape;67;p9"/>
          <p:cNvSpPr/>
          <p:nvPr/>
        </p:nvSpPr>
        <p:spPr>
          <a:xfrm>
            <a:off x="0" y="-11450"/>
            <a:ext cx="12192000" cy="6869400"/>
          </a:xfrm>
          <a:prstGeom prst="rect">
            <a:avLst/>
          </a:prstGeom>
          <a:solidFill>
            <a:srgbClr val="FED47A"/>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8" name="Google Shape;68;p9"/>
          <p:cNvPicPr preferRelativeResize="0"/>
          <p:nvPr/>
        </p:nvPicPr>
        <p:blipFill rotWithShape="1">
          <a:blip r:embed="rId2">
            <a:alphaModFix/>
          </a:blip>
          <a:srcRect t="3" r="6600" b="-36685"/>
          <a:stretch/>
        </p:blipFill>
        <p:spPr>
          <a:xfrm>
            <a:off x="402422" y="868933"/>
            <a:ext cx="11387159" cy="45719"/>
          </a:xfrm>
          <a:prstGeom prst="rect">
            <a:avLst/>
          </a:prstGeom>
          <a:noFill/>
          <a:ln>
            <a:noFill/>
          </a:ln>
        </p:spPr>
      </p:pic>
      <p:pic>
        <p:nvPicPr>
          <p:cNvPr id="70" name="Google Shape;70;p9"/>
          <p:cNvPicPr preferRelativeResize="0"/>
          <p:nvPr/>
        </p:nvPicPr>
        <p:blipFill rotWithShape="1">
          <a:blip r:embed="rId3">
            <a:alphaModFix/>
          </a:blip>
          <a:srcRect l="24255" b="21460"/>
          <a:stretch/>
        </p:blipFill>
        <p:spPr>
          <a:xfrm>
            <a:off x="0" y="4015298"/>
            <a:ext cx="2780030" cy="2842702"/>
          </a:xfrm>
          <a:prstGeom prst="rect">
            <a:avLst/>
          </a:prstGeom>
          <a:noFill/>
          <a:ln>
            <a:noFill/>
          </a:ln>
        </p:spPr>
      </p:pic>
      <p:pic>
        <p:nvPicPr>
          <p:cNvPr id="71" name="Google Shape;71;p9"/>
          <p:cNvPicPr preferRelativeResize="0"/>
          <p:nvPr/>
        </p:nvPicPr>
        <p:blipFill rotWithShape="1">
          <a:blip r:embed="rId4">
            <a:alphaModFix/>
          </a:blip>
          <a:srcRect/>
          <a:stretch/>
        </p:blipFill>
        <p:spPr>
          <a:xfrm rot="1782855">
            <a:off x="10190480" y="1552292"/>
            <a:ext cx="1351280" cy="675640"/>
          </a:xfrm>
          <a:prstGeom prst="rect">
            <a:avLst/>
          </a:prstGeom>
          <a:noFill/>
          <a:ln>
            <a:noFill/>
          </a:ln>
        </p:spPr>
      </p:pic>
      <p:sp>
        <p:nvSpPr>
          <p:cNvPr id="72" name="Google Shape;72;p9"/>
          <p:cNvSpPr txBox="1">
            <a:spLocks noGrp="1"/>
          </p:cNvSpPr>
          <p:nvPr>
            <p:ph type="title"/>
          </p:nvPr>
        </p:nvSpPr>
        <p:spPr>
          <a:xfrm>
            <a:off x="838200" y="2555273"/>
            <a:ext cx="915924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93E72"/>
              </a:buClr>
              <a:buSzPts val="4800"/>
              <a:buFont typeface="Arial"/>
              <a:buNone/>
              <a:defRPr sz="4800">
                <a:solidFill>
                  <a:srgbClr val="193E7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9"/>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9" name="Google Shape;61;p8">
            <a:extLst>
              <a:ext uri="{FF2B5EF4-FFF2-40B4-BE49-F238E27FC236}">
                <a16:creationId xmlns:a16="http://schemas.microsoft.com/office/drawing/2014/main" id="{E0722E7D-79A5-49C8-962D-60DBC666F231}"/>
              </a:ext>
            </a:extLst>
          </p:cNvPr>
          <p:cNvPicPr preferRelativeResize="0"/>
          <p:nvPr userDrawn="1"/>
        </p:nvPicPr>
        <p:blipFill>
          <a:blip r:embed="rId5"/>
          <a:srcRect/>
          <a:stretch/>
        </p:blipFill>
        <p:spPr>
          <a:xfrm>
            <a:off x="402422" y="343231"/>
            <a:ext cx="3892160" cy="388929"/>
          </a:xfrm>
          <a:prstGeom prst="rect">
            <a:avLst/>
          </a:prstGeom>
          <a:noFill/>
          <a:ln>
            <a:noFill/>
          </a:ln>
        </p:spPr>
      </p:pic>
    </p:spTree>
    <p:extLst>
      <p:ext uri="{BB962C8B-B14F-4D97-AF65-F5344CB8AC3E}">
        <p14:creationId xmlns:p14="http://schemas.microsoft.com/office/powerpoint/2010/main" val="16547469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44946-75A3-8710-007F-F199B80948E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73E8544-90B2-0921-8471-539966F622D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80F7B73-0EAD-0C7F-2428-47D204292E6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1DFBDB1-6F96-678B-140C-B00460CEB8C5}"/>
              </a:ext>
            </a:extLst>
          </p:cNvPr>
          <p:cNvSpPr>
            <a:spLocks noGrp="1"/>
          </p:cNvSpPr>
          <p:nvPr>
            <p:ph type="dt" sz="half" idx="10"/>
          </p:nvPr>
        </p:nvSpPr>
        <p:spPr/>
        <p:txBody>
          <a:bodyPr/>
          <a:lstStyle/>
          <a:p>
            <a:fld id="{C2553989-7584-4CEB-B06D-0B96037C0CD3}" type="datetimeFigureOut">
              <a:rPr lang="en-US" smtClean="0"/>
              <a:t>10/26/2023</a:t>
            </a:fld>
            <a:endParaRPr lang="en-US"/>
          </a:p>
        </p:txBody>
      </p:sp>
      <p:sp>
        <p:nvSpPr>
          <p:cNvPr id="6" name="Footer Placeholder 5">
            <a:extLst>
              <a:ext uri="{FF2B5EF4-FFF2-40B4-BE49-F238E27FC236}">
                <a16:creationId xmlns:a16="http://schemas.microsoft.com/office/drawing/2014/main" id="{ED6E1678-BDE0-6C16-1EF7-DAFC0A44F9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F7FCEBF-CACE-D33F-3EEB-80A64E4EDCF2}"/>
              </a:ext>
            </a:extLst>
          </p:cNvPr>
          <p:cNvSpPr>
            <a:spLocks noGrp="1"/>
          </p:cNvSpPr>
          <p:nvPr>
            <p:ph type="sldNum" sz="quarter" idx="12"/>
          </p:nvPr>
        </p:nvSpPr>
        <p:spPr/>
        <p:txBody>
          <a:bodyPr/>
          <a:lstStyle/>
          <a:p>
            <a:fld id="{0D1B6B26-D519-4895-A690-F841105CD30E}" type="slidenum">
              <a:rPr lang="en-US" smtClean="0"/>
              <a:t>‹#›</a:t>
            </a:fld>
            <a:endParaRPr lang="en-US"/>
          </a:p>
        </p:txBody>
      </p:sp>
    </p:spTree>
    <p:extLst>
      <p:ext uri="{BB962C8B-B14F-4D97-AF65-F5344CB8AC3E}">
        <p14:creationId xmlns:p14="http://schemas.microsoft.com/office/powerpoint/2010/main" val="25574406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87998-5D45-6ECC-2073-1F40DB7A2D3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E66E421-6B6A-5EFD-991B-6F05BE1CC39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E59E201-B3BE-BD45-93C3-4AF8C2A2649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2246CAA-29E8-D32B-1188-6236A0D64B4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092124D-9B5F-D4F7-6092-D8C124A2E78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1663306-9BA3-9DB9-7902-0D0C429F6DDA}"/>
              </a:ext>
            </a:extLst>
          </p:cNvPr>
          <p:cNvSpPr>
            <a:spLocks noGrp="1"/>
          </p:cNvSpPr>
          <p:nvPr>
            <p:ph type="dt" sz="half" idx="10"/>
          </p:nvPr>
        </p:nvSpPr>
        <p:spPr/>
        <p:txBody>
          <a:bodyPr/>
          <a:lstStyle/>
          <a:p>
            <a:fld id="{C2553989-7584-4CEB-B06D-0B96037C0CD3}" type="datetimeFigureOut">
              <a:rPr lang="en-US" smtClean="0"/>
              <a:t>10/26/2023</a:t>
            </a:fld>
            <a:endParaRPr lang="en-US"/>
          </a:p>
        </p:txBody>
      </p:sp>
      <p:sp>
        <p:nvSpPr>
          <p:cNvPr id="8" name="Footer Placeholder 7">
            <a:extLst>
              <a:ext uri="{FF2B5EF4-FFF2-40B4-BE49-F238E27FC236}">
                <a16:creationId xmlns:a16="http://schemas.microsoft.com/office/drawing/2014/main" id="{797009C0-E3EE-A62C-816A-E3276DCFCCA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CBEB0FD-8527-0341-796B-24A260516C62}"/>
              </a:ext>
            </a:extLst>
          </p:cNvPr>
          <p:cNvSpPr>
            <a:spLocks noGrp="1"/>
          </p:cNvSpPr>
          <p:nvPr>
            <p:ph type="sldNum" sz="quarter" idx="12"/>
          </p:nvPr>
        </p:nvSpPr>
        <p:spPr/>
        <p:txBody>
          <a:bodyPr/>
          <a:lstStyle/>
          <a:p>
            <a:fld id="{0D1B6B26-D519-4895-A690-F841105CD30E}" type="slidenum">
              <a:rPr lang="en-US" smtClean="0"/>
              <a:t>‹#›</a:t>
            </a:fld>
            <a:endParaRPr lang="en-US"/>
          </a:p>
        </p:txBody>
      </p:sp>
    </p:spTree>
    <p:extLst>
      <p:ext uri="{BB962C8B-B14F-4D97-AF65-F5344CB8AC3E}">
        <p14:creationId xmlns:p14="http://schemas.microsoft.com/office/powerpoint/2010/main" val="31584801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8DB11-0EA6-E647-67C3-6769C722F88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E9FA80A-CE90-ECFD-0FF1-F0DBE7239853}"/>
              </a:ext>
            </a:extLst>
          </p:cNvPr>
          <p:cNvSpPr>
            <a:spLocks noGrp="1"/>
          </p:cNvSpPr>
          <p:nvPr>
            <p:ph type="dt" sz="half" idx="10"/>
          </p:nvPr>
        </p:nvSpPr>
        <p:spPr/>
        <p:txBody>
          <a:bodyPr/>
          <a:lstStyle/>
          <a:p>
            <a:fld id="{C2553989-7584-4CEB-B06D-0B96037C0CD3}" type="datetimeFigureOut">
              <a:rPr lang="en-US" smtClean="0"/>
              <a:t>10/26/2023</a:t>
            </a:fld>
            <a:endParaRPr lang="en-US"/>
          </a:p>
        </p:txBody>
      </p:sp>
      <p:sp>
        <p:nvSpPr>
          <p:cNvPr id="4" name="Footer Placeholder 3">
            <a:extLst>
              <a:ext uri="{FF2B5EF4-FFF2-40B4-BE49-F238E27FC236}">
                <a16:creationId xmlns:a16="http://schemas.microsoft.com/office/drawing/2014/main" id="{4806A11F-8A95-66D0-DDFD-792570634B4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188B7C3-A6D6-1476-50D3-18F506488C97}"/>
              </a:ext>
            </a:extLst>
          </p:cNvPr>
          <p:cNvSpPr>
            <a:spLocks noGrp="1"/>
          </p:cNvSpPr>
          <p:nvPr>
            <p:ph type="sldNum" sz="quarter" idx="12"/>
          </p:nvPr>
        </p:nvSpPr>
        <p:spPr/>
        <p:txBody>
          <a:bodyPr/>
          <a:lstStyle/>
          <a:p>
            <a:fld id="{0D1B6B26-D519-4895-A690-F841105CD30E}" type="slidenum">
              <a:rPr lang="en-US" smtClean="0"/>
              <a:t>‹#›</a:t>
            </a:fld>
            <a:endParaRPr lang="en-US"/>
          </a:p>
        </p:txBody>
      </p:sp>
    </p:spTree>
    <p:extLst>
      <p:ext uri="{BB962C8B-B14F-4D97-AF65-F5344CB8AC3E}">
        <p14:creationId xmlns:p14="http://schemas.microsoft.com/office/powerpoint/2010/main" val="8958760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E55330A-DFC0-37BB-42D1-254A84916BA2}"/>
              </a:ext>
            </a:extLst>
          </p:cNvPr>
          <p:cNvSpPr>
            <a:spLocks noGrp="1"/>
          </p:cNvSpPr>
          <p:nvPr>
            <p:ph type="dt" sz="half" idx="10"/>
          </p:nvPr>
        </p:nvSpPr>
        <p:spPr/>
        <p:txBody>
          <a:bodyPr/>
          <a:lstStyle/>
          <a:p>
            <a:fld id="{C2553989-7584-4CEB-B06D-0B96037C0CD3}" type="datetimeFigureOut">
              <a:rPr lang="en-US" smtClean="0"/>
              <a:t>10/26/2023</a:t>
            </a:fld>
            <a:endParaRPr lang="en-US"/>
          </a:p>
        </p:txBody>
      </p:sp>
      <p:sp>
        <p:nvSpPr>
          <p:cNvPr id="3" name="Footer Placeholder 2">
            <a:extLst>
              <a:ext uri="{FF2B5EF4-FFF2-40B4-BE49-F238E27FC236}">
                <a16:creationId xmlns:a16="http://schemas.microsoft.com/office/drawing/2014/main" id="{49E4817C-20CC-A65C-3381-911599AD2CF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D34E5AA-F5F9-0C2E-679C-67EACC82C305}"/>
              </a:ext>
            </a:extLst>
          </p:cNvPr>
          <p:cNvSpPr>
            <a:spLocks noGrp="1"/>
          </p:cNvSpPr>
          <p:nvPr>
            <p:ph type="sldNum" sz="quarter" idx="12"/>
          </p:nvPr>
        </p:nvSpPr>
        <p:spPr/>
        <p:txBody>
          <a:bodyPr/>
          <a:lstStyle/>
          <a:p>
            <a:fld id="{0D1B6B26-D519-4895-A690-F841105CD30E}" type="slidenum">
              <a:rPr lang="en-US" smtClean="0"/>
              <a:t>‹#›</a:t>
            </a:fld>
            <a:endParaRPr lang="en-US"/>
          </a:p>
        </p:txBody>
      </p:sp>
    </p:spTree>
    <p:extLst>
      <p:ext uri="{BB962C8B-B14F-4D97-AF65-F5344CB8AC3E}">
        <p14:creationId xmlns:p14="http://schemas.microsoft.com/office/powerpoint/2010/main" val="8596638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34ED2-1A7F-D37C-ADA4-C1A72FD4558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D2C78C9-8389-23AE-DFF9-B639697660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2FB4D39-B710-EBF9-900B-2FFB0AF060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00270AE-CC45-8FF6-7BDA-B41422D31A14}"/>
              </a:ext>
            </a:extLst>
          </p:cNvPr>
          <p:cNvSpPr>
            <a:spLocks noGrp="1"/>
          </p:cNvSpPr>
          <p:nvPr>
            <p:ph type="dt" sz="half" idx="10"/>
          </p:nvPr>
        </p:nvSpPr>
        <p:spPr/>
        <p:txBody>
          <a:bodyPr/>
          <a:lstStyle/>
          <a:p>
            <a:fld id="{C2553989-7584-4CEB-B06D-0B96037C0CD3}" type="datetimeFigureOut">
              <a:rPr lang="en-US" smtClean="0"/>
              <a:t>10/26/2023</a:t>
            </a:fld>
            <a:endParaRPr lang="en-US"/>
          </a:p>
        </p:txBody>
      </p:sp>
      <p:sp>
        <p:nvSpPr>
          <p:cNvPr id="6" name="Footer Placeholder 5">
            <a:extLst>
              <a:ext uri="{FF2B5EF4-FFF2-40B4-BE49-F238E27FC236}">
                <a16:creationId xmlns:a16="http://schemas.microsoft.com/office/drawing/2014/main" id="{40D6E2C5-5A38-D074-0745-49D830899F3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D47C188-868E-94AC-150D-D097ACC754BE}"/>
              </a:ext>
            </a:extLst>
          </p:cNvPr>
          <p:cNvSpPr>
            <a:spLocks noGrp="1"/>
          </p:cNvSpPr>
          <p:nvPr>
            <p:ph type="sldNum" sz="quarter" idx="12"/>
          </p:nvPr>
        </p:nvSpPr>
        <p:spPr/>
        <p:txBody>
          <a:bodyPr/>
          <a:lstStyle/>
          <a:p>
            <a:fld id="{0D1B6B26-D519-4895-A690-F841105CD30E}" type="slidenum">
              <a:rPr lang="en-US" smtClean="0"/>
              <a:t>‹#›</a:t>
            </a:fld>
            <a:endParaRPr lang="en-US"/>
          </a:p>
        </p:txBody>
      </p:sp>
    </p:spTree>
    <p:extLst>
      <p:ext uri="{BB962C8B-B14F-4D97-AF65-F5344CB8AC3E}">
        <p14:creationId xmlns:p14="http://schemas.microsoft.com/office/powerpoint/2010/main" val="2312575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B46A4-47DF-43AA-6876-3C1CABFA70D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29E2455-E249-F0D6-9E22-ED0D27DF359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02418F6-B5F3-4345-F189-88A65B53D5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0D32DE9-9F18-AA4B-6CEA-8E10C607D763}"/>
              </a:ext>
            </a:extLst>
          </p:cNvPr>
          <p:cNvSpPr>
            <a:spLocks noGrp="1"/>
          </p:cNvSpPr>
          <p:nvPr>
            <p:ph type="dt" sz="half" idx="10"/>
          </p:nvPr>
        </p:nvSpPr>
        <p:spPr/>
        <p:txBody>
          <a:bodyPr/>
          <a:lstStyle/>
          <a:p>
            <a:fld id="{C2553989-7584-4CEB-B06D-0B96037C0CD3}" type="datetimeFigureOut">
              <a:rPr lang="en-US" smtClean="0"/>
              <a:t>10/26/2023</a:t>
            </a:fld>
            <a:endParaRPr lang="en-US"/>
          </a:p>
        </p:txBody>
      </p:sp>
      <p:sp>
        <p:nvSpPr>
          <p:cNvPr id="6" name="Footer Placeholder 5">
            <a:extLst>
              <a:ext uri="{FF2B5EF4-FFF2-40B4-BE49-F238E27FC236}">
                <a16:creationId xmlns:a16="http://schemas.microsoft.com/office/drawing/2014/main" id="{AC5A213E-EFCD-338E-8359-57482C3A8B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DC58926-3A69-B53C-6845-7FBCADB43B16}"/>
              </a:ext>
            </a:extLst>
          </p:cNvPr>
          <p:cNvSpPr>
            <a:spLocks noGrp="1"/>
          </p:cNvSpPr>
          <p:nvPr>
            <p:ph type="sldNum" sz="quarter" idx="12"/>
          </p:nvPr>
        </p:nvSpPr>
        <p:spPr/>
        <p:txBody>
          <a:bodyPr/>
          <a:lstStyle/>
          <a:p>
            <a:fld id="{0D1B6B26-D519-4895-A690-F841105CD30E}" type="slidenum">
              <a:rPr lang="en-US" smtClean="0"/>
              <a:t>‹#›</a:t>
            </a:fld>
            <a:endParaRPr lang="en-US"/>
          </a:p>
        </p:txBody>
      </p:sp>
    </p:spTree>
    <p:extLst>
      <p:ext uri="{BB962C8B-B14F-4D97-AF65-F5344CB8AC3E}">
        <p14:creationId xmlns:p14="http://schemas.microsoft.com/office/powerpoint/2010/main" val="2684407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theme" Target="../theme/theme2.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theme" Target="../theme/theme3.xml"/><Relationship Id="rId5" Type="http://schemas.openxmlformats.org/officeDocument/2006/relationships/slideLayout" Target="../slideLayouts/slideLayout30.xml"/><Relationship Id="rId4"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5" Type="http://schemas.openxmlformats.org/officeDocument/2006/relationships/slideLayout" Target="../slideLayouts/slideLayout35.xml"/><Relationship Id="rId4" Type="http://schemas.openxmlformats.org/officeDocument/2006/relationships/slideLayout" Target="../slideLayouts/slideLayout34.xml"/><Relationship Id="rId9"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A5133B6-00B6-009D-BA89-3CA9FB7FB9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1A7EF14-2F95-8879-322F-93439BB6F3A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106D88-F5BD-FAC6-53FE-A8AE802CFFD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553989-7584-4CEB-B06D-0B96037C0CD3}" type="datetimeFigureOut">
              <a:rPr lang="en-US" smtClean="0"/>
              <a:t>10/26/2023</a:t>
            </a:fld>
            <a:endParaRPr lang="en-US"/>
          </a:p>
        </p:txBody>
      </p:sp>
      <p:sp>
        <p:nvSpPr>
          <p:cNvPr id="5" name="Footer Placeholder 4">
            <a:extLst>
              <a:ext uri="{FF2B5EF4-FFF2-40B4-BE49-F238E27FC236}">
                <a16:creationId xmlns:a16="http://schemas.microsoft.com/office/drawing/2014/main" id="{88F3F08F-198B-D274-AA60-2DD5E0C83F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2DE5B66-0D11-A27A-4D4F-1C4B1723E65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1B6B26-D519-4895-A690-F841105CD30E}" type="slidenum">
              <a:rPr lang="en-US" smtClean="0"/>
              <a:t>‹#›</a:t>
            </a:fld>
            <a:endParaRPr lang="en-US"/>
          </a:p>
        </p:txBody>
      </p:sp>
    </p:spTree>
    <p:extLst>
      <p:ext uri="{BB962C8B-B14F-4D97-AF65-F5344CB8AC3E}">
        <p14:creationId xmlns:p14="http://schemas.microsoft.com/office/powerpoint/2010/main" val="7459974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3"/>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8" name="Google Shape;8;p13"/>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9" name="Google Shape;9;p13"/>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0" name="Google Shape;10;p1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032774232"/>
      </p:ext>
    </p:extLst>
  </p:cSld>
  <p:clrMap bg1="lt1" tx1="dk1" bg2="dk2" tx2="lt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0"/>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8" name="Google Shape;8;p10"/>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9" name="Google Shape;9;p10"/>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0" name="Google Shape;10;p10"/>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396207657"/>
      </p:ext>
    </p:extLst>
  </p:cSld>
  <p:clrMap bg1="lt1" tx1="dk1" bg2="dk2"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8" name="Google Shape;8;p1"/>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9" name="Google Shape;9;p1"/>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0" name="Google Shape;10;p1"/>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Arial"/>
                <a:ea typeface="Arial"/>
                <a:cs typeface="Arial"/>
                <a:sym typeface="Arial"/>
              </a:defRPr>
            </a:lvl1pPr>
            <a:lvl2pPr marL="0" marR="0" lvl="1" indent="0" algn="r" rtl="0">
              <a:spcBef>
                <a:spcPts val="0"/>
              </a:spcBef>
              <a:buNone/>
              <a:defRPr sz="1200" b="0" i="0" u="none" strike="noStrike" cap="none">
                <a:solidFill>
                  <a:srgbClr val="888888"/>
                </a:solidFill>
                <a:latin typeface="Arial"/>
                <a:ea typeface="Arial"/>
                <a:cs typeface="Arial"/>
                <a:sym typeface="Arial"/>
              </a:defRPr>
            </a:lvl2pPr>
            <a:lvl3pPr marL="0" marR="0" lvl="2" indent="0" algn="r" rtl="0">
              <a:spcBef>
                <a:spcPts val="0"/>
              </a:spcBef>
              <a:buNone/>
              <a:defRPr sz="1200" b="0" i="0" u="none" strike="noStrike" cap="none">
                <a:solidFill>
                  <a:srgbClr val="888888"/>
                </a:solidFill>
                <a:latin typeface="Arial"/>
                <a:ea typeface="Arial"/>
                <a:cs typeface="Arial"/>
                <a:sym typeface="Arial"/>
              </a:defRPr>
            </a:lvl3pPr>
            <a:lvl4pPr marL="0" marR="0" lvl="3" indent="0" algn="r" rtl="0">
              <a:spcBef>
                <a:spcPts val="0"/>
              </a:spcBef>
              <a:buNone/>
              <a:defRPr sz="1200" b="0" i="0" u="none" strike="noStrike" cap="none">
                <a:solidFill>
                  <a:srgbClr val="888888"/>
                </a:solidFill>
                <a:latin typeface="Arial"/>
                <a:ea typeface="Arial"/>
                <a:cs typeface="Arial"/>
                <a:sym typeface="Arial"/>
              </a:defRPr>
            </a:lvl4pPr>
            <a:lvl5pPr marL="0" marR="0" lvl="4" indent="0" algn="r" rtl="0">
              <a:spcBef>
                <a:spcPts val="0"/>
              </a:spcBef>
              <a:buNone/>
              <a:defRPr sz="1200" b="0" i="0" u="none" strike="noStrike" cap="none">
                <a:solidFill>
                  <a:srgbClr val="888888"/>
                </a:solidFill>
                <a:latin typeface="Arial"/>
                <a:ea typeface="Arial"/>
                <a:cs typeface="Arial"/>
                <a:sym typeface="Arial"/>
              </a:defRPr>
            </a:lvl5pPr>
            <a:lvl6pPr marL="0" marR="0" lvl="5" indent="0" algn="r" rtl="0">
              <a:spcBef>
                <a:spcPts val="0"/>
              </a:spcBef>
              <a:buNone/>
              <a:defRPr sz="1200" b="0" i="0" u="none" strike="noStrike" cap="none">
                <a:solidFill>
                  <a:srgbClr val="888888"/>
                </a:solidFill>
                <a:latin typeface="Arial"/>
                <a:ea typeface="Arial"/>
                <a:cs typeface="Arial"/>
                <a:sym typeface="Arial"/>
              </a:defRPr>
            </a:lvl6pPr>
            <a:lvl7pPr marL="0" marR="0" lvl="6" indent="0" algn="r" rtl="0">
              <a:spcBef>
                <a:spcPts val="0"/>
              </a:spcBef>
              <a:buNone/>
              <a:defRPr sz="1200" b="0" i="0" u="none" strike="noStrike" cap="none">
                <a:solidFill>
                  <a:srgbClr val="888888"/>
                </a:solidFill>
                <a:latin typeface="Arial"/>
                <a:ea typeface="Arial"/>
                <a:cs typeface="Arial"/>
                <a:sym typeface="Arial"/>
              </a:defRPr>
            </a:lvl7pPr>
            <a:lvl8pPr marL="0" marR="0" lvl="7" indent="0" algn="r" rtl="0">
              <a:spcBef>
                <a:spcPts val="0"/>
              </a:spcBef>
              <a:buNone/>
              <a:defRPr sz="1200" b="0" i="0" u="none" strike="noStrike" cap="none">
                <a:solidFill>
                  <a:srgbClr val="888888"/>
                </a:solidFill>
                <a:latin typeface="Arial"/>
                <a:ea typeface="Arial"/>
                <a:cs typeface="Arial"/>
                <a:sym typeface="Arial"/>
              </a:defRPr>
            </a:lvl8pPr>
            <a:lvl9pPr marL="0" marR="0" lvl="8" indent="0" algn="r" rtl="0">
              <a:spcBef>
                <a:spcPts val="0"/>
              </a:spcBef>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205419109"/>
      </p:ext>
    </p:extLst>
  </p:cSld>
  <p:clrMap bg1="lt1" tx1="dk1" bg2="dk2" tx2="lt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17.xml"/><Relationship Id="rId6" Type="http://schemas.openxmlformats.org/officeDocument/2006/relationships/image" Target="cid:image003.png@01D37404.D4A23DD0" TargetMode="External"/><Relationship Id="rId5" Type="http://schemas.openxmlformats.org/officeDocument/2006/relationships/image" Target="../media/image32.png"/><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17.xml"/><Relationship Id="rId5" Type="http://schemas.openxmlformats.org/officeDocument/2006/relationships/image" Target="../media/image34.png"/><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38.png"/><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22.jpg"/></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7.xml"/><Relationship Id="rId1" Type="http://schemas.openxmlformats.org/officeDocument/2006/relationships/slideLayout" Target="../slideLayouts/slideLayout3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8.xml"/><Relationship Id="rId1" Type="http://schemas.openxmlformats.org/officeDocument/2006/relationships/slideLayout" Target="../slideLayouts/slideLayout3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9.xml"/><Relationship Id="rId1" Type="http://schemas.openxmlformats.org/officeDocument/2006/relationships/slideLayout" Target="../slideLayouts/slideLayout3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6.xml"/></Relationships>
</file>

<file path=ppt/slides/_rels/slide34.xml.rels><?xml version="1.0" encoding="UTF-8" standalone="yes"?>
<Relationships xmlns="http://schemas.openxmlformats.org/package/2006/relationships"><Relationship Id="rId2" Type="http://schemas.openxmlformats.org/officeDocument/2006/relationships/hyperlink" Target="mailto:myzoon.ali@gcu.ac.uk" TargetMode="External"/><Relationship Id="rId1" Type="http://schemas.openxmlformats.org/officeDocument/2006/relationships/slideLayout" Target="../slideLayouts/slideLayout3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4.xml"/><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27.xml"/><Relationship Id="rId4" Type="http://schemas.openxmlformats.org/officeDocument/2006/relationships/image" Target="../media/image25.png"/></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7.xml"/><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27.xml"/><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sp>
        <p:nvSpPr>
          <p:cNvPr id="55" name="Google Shape;55;p1"/>
          <p:cNvSpPr txBox="1">
            <a:spLocks noGrp="1"/>
          </p:cNvSpPr>
          <p:nvPr>
            <p:ph type="ctrTitle"/>
          </p:nvPr>
        </p:nvSpPr>
        <p:spPr>
          <a:xfrm>
            <a:off x="1605943" y="1796971"/>
            <a:ext cx="8980114" cy="2786017"/>
          </a:xfrm>
          <a:prstGeom prst="rect">
            <a:avLst/>
          </a:prstGeom>
          <a:noFill/>
          <a:ln>
            <a:noFill/>
          </a:ln>
        </p:spPr>
        <p:txBody>
          <a:bodyPr spcFirstLastPara="1" wrap="square" lIns="91425" tIns="45700" rIns="91425" bIns="45700" anchor="b" anchorCtr="0">
            <a:noAutofit/>
          </a:bodyPr>
          <a:lstStyle/>
          <a:p>
            <a:r>
              <a:rPr lang="en-GB" sz="4800" b="1" dirty="0">
                <a:ea typeface="Lato"/>
                <a:sym typeface="Lato"/>
              </a:rPr>
              <a:t>Improving stroke services - lessons from the latest NIHR research</a:t>
            </a:r>
            <a:endParaRPr lang="en-US" b="1"/>
          </a:p>
          <a:p>
            <a:endParaRPr lang="en-GB" sz="4800" b="1" dirty="0">
              <a:latin typeface="Lato"/>
              <a:ea typeface="Lato"/>
              <a:cs typeface="Lato"/>
            </a:endParaRPr>
          </a:p>
        </p:txBody>
      </p:sp>
      <p:sp>
        <p:nvSpPr>
          <p:cNvPr id="56" name="Google Shape;56;p1"/>
          <p:cNvSpPr txBox="1">
            <a:spLocks noGrp="1"/>
          </p:cNvSpPr>
          <p:nvPr>
            <p:ph type="subTitle" idx="1"/>
          </p:nvPr>
        </p:nvSpPr>
        <p:spPr>
          <a:xfrm>
            <a:off x="8337827" y="5154369"/>
            <a:ext cx="3390349" cy="1292557"/>
          </a:xfrm>
          <a:prstGeom prst="rect">
            <a:avLst/>
          </a:prstGeom>
          <a:noFill/>
          <a:ln>
            <a:noFill/>
          </a:ln>
        </p:spPr>
        <p:txBody>
          <a:bodyPr spcFirstLastPara="1" wrap="square" lIns="91425" tIns="45700" rIns="91425" bIns="45700" anchor="t" anchorCtr="0">
            <a:noAutofit/>
          </a:bodyPr>
          <a:lstStyle/>
          <a:p>
            <a:pPr marL="0" indent="0" algn="l">
              <a:spcBef>
                <a:spcPts val="0"/>
              </a:spcBef>
            </a:pPr>
            <a:r>
              <a:rPr lang="en-GB" sz="3000" b="1" dirty="0"/>
              <a:t>@NIHRevidence</a:t>
            </a:r>
            <a:endParaRPr lang="en-US" dirty="0"/>
          </a:p>
          <a:p>
            <a:pPr marL="0" lvl="0" indent="0" algn="l">
              <a:lnSpc>
                <a:spcPct val="90000"/>
              </a:lnSpc>
              <a:spcBef>
                <a:spcPts val="0"/>
              </a:spcBef>
              <a:spcAft>
                <a:spcPts val="0"/>
              </a:spcAft>
              <a:buNone/>
            </a:pPr>
            <a:r>
              <a:rPr lang="en-GB" sz="3000" b="1" dirty="0"/>
              <a:t>#NIHRStroke</a:t>
            </a:r>
            <a:endParaRPr lang="en-US" dirty="0"/>
          </a:p>
          <a:p>
            <a:pPr marL="0" lvl="0" indent="0" algn="ctr" rtl="0">
              <a:lnSpc>
                <a:spcPct val="90000"/>
              </a:lnSpc>
              <a:spcBef>
                <a:spcPts val="0"/>
              </a:spcBef>
              <a:spcAft>
                <a:spcPts val="0"/>
              </a:spcAft>
              <a:buClr>
                <a:schemeClr val="lt1"/>
              </a:buClr>
              <a:buSzPts val="2400"/>
              <a:buNone/>
            </a:pPr>
            <a:endParaRPr lang="en-GB" dirty="0">
              <a:solidFill>
                <a:schemeClr val="lt1"/>
              </a:solidFill>
            </a:endParaRPr>
          </a:p>
        </p:txBody>
      </p:sp>
      <p:cxnSp>
        <p:nvCxnSpPr>
          <p:cNvPr id="6" name="Straight Arrow Connector 5">
            <a:extLst>
              <a:ext uri="{FF2B5EF4-FFF2-40B4-BE49-F238E27FC236}">
                <a16:creationId xmlns:a16="http://schemas.microsoft.com/office/drawing/2014/main" id="{FF229E21-A375-AAA7-47E8-04EFEFC23CF2}"/>
              </a:ext>
            </a:extLst>
          </p:cNvPr>
          <p:cNvCxnSpPr/>
          <p:nvPr/>
        </p:nvCxnSpPr>
        <p:spPr>
          <a:xfrm>
            <a:off x="8278191" y="5257798"/>
            <a:ext cx="8834" cy="671444"/>
          </a:xfrm>
          <a:prstGeom prst="straightConnector1">
            <a:avLst/>
          </a:prstGeom>
          <a:ln>
            <a:solidFill>
              <a:schemeClr val="bg1"/>
            </a:solidFill>
          </a:ln>
        </p:spPr>
        <p:style>
          <a:lnRef idx="3">
            <a:schemeClr val="accent1"/>
          </a:lnRef>
          <a:fillRef idx="0">
            <a:schemeClr val="accent1"/>
          </a:fillRef>
          <a:effectRef idx="2">
            <a:schemeClr val="accent1"/>
          </a:effectRef>
          <a:fontRef idx="minor">
            <a:schemeClr val="tx1"/>
          </a:fontRef>
        </p:style>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9"/>
          <p:cNvSpPr txBox="1">
            <a:spLocks noGrp="1"/>
          </p:cNvSpPr>
          <p:nvPr>
            <p:ph type="title"/>
          </p:nvPr>
        </p:nvSpPr>
        <p:spPr>
          <a:xfrm>
            <a:off x="838200" y="365127"/>
            <a:ext cx="10515600" cy="865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200"/>
              <a:buFont typeface="Arial"/>
              <a:buNone/>
            </a:pPr>
            <a:r>
              <a:rPr lang="en-GB" b="1">
                <a:latin typeface="Lato"/>
                <a:ea typeface="Lato"/>
                <a:cs typeface="Lato"/>
                <a:sym typeface="Lato"/>
              </a:rPr>
              <a:t>What can machine learning teach us about thrombolysis?</a:t>
            </a:r>
            <a:endParaRPr b="1">
              <a:latin typeface="Lato"/>
              <a:ea typeface="Lato"/>
              <a:cs typeface="Lato"/>
              <a:sym typeface="Lato"/>
            </a:endParaRPr>
          </a:p>
        </p:txBody>
      </p:sp>
      <p:sp>
        <p:nvSpPr>
          <p:cNvPr id="123" name="Google Shape;123;p9"/>
          <p:cNvSpPr txBox="1">
            <a:spLocks noGrp="1"/>
          </p:cNvSpPr>
          <p:nvPr>
            <p:ph type="body" idx="1"/>
          </p:nvPr>
        </p:nvSpPr>
        <p:spPr>
          <a:xfrm>
            <a:off x="350875" y="1290506"/>
            <a:ext cx="11291776" cy="4256400"/>
          </a:xfrm>
          <a:prstGeom prst="rect">
            <a:avLst/>
          </a:prstGeom>
          <a:noFill/>
          <a:ln>
            <a:noFill/>
          </a:ln>
        </p:spPr>
        <p:txBody>
          <a:bodyPr spcFirstLastPara="1" wrap="square" lIns="91425" tIns="45700" rIns="91425" bIns="45700" anchor="t" anchorCtr="0">
            <a:noAutofit/>
          </a:bodyPr>
          <a:lstStyle/>
          <a:p>
            <a:pPr marL="228593" lvl="0" indent="-76193" algn="l" rtl="0">
              <a:lnSpc>
                <a:spcPct val="90000"/>
              </a:lnSpc>
              <a:spcBef>
                <a:spcPts val="0"/>
              </a:spcBef>
              <a:spcAft>
                <a:spcPts val="0"/>
              </a:spcAft>
              <a:buClr>
                <a:schemeClr val="lt1"/>
              </a:buClr>
              <a:buSzPts val="2400"/>
              <a:buNone/>
            </a:pPr>
            <a:r>
              <a:rPr lang="en-GB" b="1" dirty="0">
                <a:latin typeface="Lato"/>
                <a:ea typeface="Lato"/>
                <a:cs typeface="Lato"/>
                <a:sym typeface="Lato"/>
              </a:rPr>
              <a:t>Why is this important?</a:t>
            </a:r>
          </a:p>
          <a:p>
            <a:pPr marL="228593" lvl="0" indent="-76193" algn="l" rtl="0">
              <a:lnSpc>
                <a:spcPct val="90000"/>
              </a:lnSpc>
              <a:spcBef>
                <a:spcPts val="0"/>
              </a:spcBef>
              <a:spcAft>
                <a:spcPts val="0"/>
              </a:spcAft>
              <a:buClr>
                <a:schemeClr val="lt1"/>
              </a:buClr>
              <a:buSzPts val="2400"/>
              <a:buNone/>
            </a:pPr>
            <a:r>
              <a:rPr lang="en-US" dirty="0">
                <a:latin typeface="Lato"/>
                <a:ea typeface="Lato"/>
                <a:cs typeface="Lato"/>
                <a:sym typeface="Lato"/>
              </a:rPr>
              <a:t>Current variation in thrombolysis use is unacceptable. Action to address these 3 factors would deliver the greatest benefit to the greatest number of people with stroke.</a:t>
            </a:r>
          </a:p>
        </p:txBody>
      </p:sp>
    </p:spTree>
    <p:extLst>
      <p:ext uri="{BB962C8B-B14F-4D97-AF65-F5344CB8AC3E}">
        <p14:creationId xmlns:p14="http://schemas.microsoft.com/office/powerpoint/2010/main" val="32986806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8"/>
          <p:cNvSpPr txBox="1"/>
          <p:nvPr/>
        </p:nvSpPr>
        <p:spPr>
          <a:xfrm>
            <a:off x="287079" y="263077"/>
            <a:ext cx="11632019" cy="646331"/>
          </a:xfrm>
          <a:prstGeom prst="rect">
            <a:avLst/>
          </a:prstGeom>
          <a:solidFill>
            <a:srgbClr val="002060"/>
          </a:solid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600" b="1" i="0" u="none" strike="noStrike" kern="0" cap="none" spc="0" normalizeH="0" baseline="0" noProof="0">
                <a:ln>
                  <a:noFill/>
                </a:ln>
                <a:solidFill>
                  <a:srgbClr val="FFFFFF"/>
                </a:solidFill>
                <a:effectLst/>
                <a:uLnTx/>
                <a:uFillTx/>
                <a:latin typeface="Calibri"/>
                <a:ea typeface="Calibri"/>
                <a:cs typeface="Calibri"/>
                <a:sym typeface="Calibri"/>
              </a:rPr>
              <a:t>M</a:t>
            </a:r>
            <a:r>
              <a:rPr kumimoji="0" lang="en-GB" sz="3600" b="1" i="0" u="none" strike="noStrike" kern="0" cap="none" spc="0" normalizeH="0" baseline="0" noProof="0">
                <a:ln>
                  <a:noFill/>
                </a:ln>
                <a:solidFill>
                  <a:srgbClr val="FFFFFF"/>
                </a:solidFill>
                <a:effectLst/>
                <a:uLnTx/>
                <a:uFillTx/>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
                  </a:ext>
                </a:extLst>
              </a:rPr>
              <a:t>yth-busti</a:t>
            </a:r>
            <a:r>
              <a:rPr kumimoji="0" lang="en-GB" sz="3600" b="1" i="0" u="none" strike="noStrike" kern="0" cap="none" spc="0" normalizeH="0" baseline="0" noProof="0">
                <a:ln>
                  <a:noFill/>
                </a:ln>
                <a:solidFill>
                  <a:srgbClr val="FFFFFF"/>
                </a:solidFill>
                <a:effectLst/>
                <a:uLnTx/>
                <a:uFillTx/>
                <a:latin typeface="Calibri"/>
                <a:ea typeface="Calibri"/>
                <a:cs typeface="Calibri"/>
                <a:sym typeface="Calibri"/>
              </a:rPr>
              <a:t>ng about thrombolysis</a:t>
            </a:r>
            <a:endParaRPr kumimoji="0" sz="3200" b="1"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17" name="Google Shape;117;p8"/>
          <p:cNvSpPr txBox="1"/>
          <p:nvPr/>
        </p:nvSpPr>
        <p:spPr>
          <a:xfrm>
            <a:off x="499730" y="980728"/>
            <a:ext cx="10877107" cy="4899077"/>
          </a:xfrm>
          <a:prstGeom prst="rect">
            <a:avLst/>
          </a:prstGeom>
          <a:solidFill>
            <a:srgbClr val="FDFDFD"/>
          </a:solidFill>
          <a:ln>
            <a:noFill/>
          </a:ln>
        </p:spPr>
        <p:txBody>
          <a:bodyPr spcFirstLastPara="1" wrap="square" lIns="91425" tIns="45700" rIns="91425" bIns="45700" anchor="t" anchorCtr="0">
            <a:noAutofit/>
          </a:bodyPr>
          <a:lstStyle/>
          <a:p>
            <a:pPr marL="514350" marR="0" lvl="0" indent="-514350" algn="l" defTabSz="914400" rtl="0" eaLnBrk="1" fontAlgn="auto" latinLnBrk="0" hangingPunct="1">
              <a:lnSpc>
                <a:spcPct val="100000"/>
              </a:lnSpc>
              <a:spcBef>
                <a:spcPts val="0"/>
              </a:spcBef>
              <a:spcAft>
                <a:spcPts val="0"/>
              </a:spcAft>
              <a:buClr>
                <a:srgbClr val="C00000"/>
              </a:buClr>
              <a:buSzPts val="2800"/>
              <a:buFont typeface="Arial"/>
              <a:buAutoNum type="arabicPeriod"/>
              <a:tabLst/>
              <a:defRPr/>
            </a:pPr>
            <a:r>
              <a:rPr kumimoji="0" lang="en-GB" sz="2800" b="1" i="0" u="none" strike="noStrike" kern="0" cap="none" spc="0" normalizeH="0" baseline="0" noProof="0">
                <a:ln>
                  <a:noFill/>
                </a:ln>
                <a:solidFill>
                  <a:srgbClr val="C00000"/>
                </a:solidFill>
                <a:effectLst/>
                <a:uLnTx/>
                <a:uFillTx/>
                <a:latin typeface="Calibri"/>
                <a:ea typeface="Calibri"/>
                <a:cs typeface="Calibri"/>
                <a:sym typeface="Calibri"/>
              </a:rPr>
              <a:t> </a:t>
            </a:r>
            <a:r>
              <a:rPr kumimoji="0" lang="en-GB" sz="2800" b="0" i="0" u="none" strike="noStrike" kern="0" cap="none" spc="0" normalizeH="0" baseline="0" noProof="0">
                <a:ln>
                  <a:noFill/>
                </a:ln>
                <a:solidFill>
                  <a:srgbClr val="002060"/>
                </a:solidFill>
                <a:effectLst/>
                <a:uLnTx/>
                <a:uFillTx/>
                <a:latin typeface="Calibri"/>
                <a:ea typeface="Calibri"/>
                <a:cs typeface="Calibri"/>
                <a:sym typeface="Calibri"/>
              </a:rPr>
              <a:t>Patients are FAR more similar than they are different – the </a:t>
            </a:r>
            <a:r>
              <a:rPr kumimoji="0" lang="en-GB" sz="2800" b="1" i="0" u="none" strike="noStrike" kern="0" cap="none" spc="0" normalizeH="0" baseline="0" noProof="0">
                <a:ln>
                  <a:noFill/>
                </a:ln>
                <a:solidFill>
                  <a:srgbClr val="002060"/>
                </a:solidFill>
                <a:effectLst/>
                <a:uLnTx/>
                <a:uFillTx/>
                <a:latin typeface="Calibri"/>
                <a:ea typeface="Calibri"/>
                <a:cs typeface="Calibri"/>
                <a:sym typeface="Calibri"/>
              </a:rPr>
              <a:t>‘special hospital’ fallacy </a:t>
            </a:r>
            <a:r>
              <a:rPr kumimoji="0" lang="en-GB" sz="2800" b="0" i="0" u="none" strike="noStrike" kern="0" cap="none" spc="0" normalizeH="0" baseline="0" noProof="0">
                <a:ln>
                  <a:noFill/>
                </a:ln>
                <a:solidFill>
                  <a:srgbClr val="002060"/>
                </a:solidFill>
                <a:effectLst/>
                <a:uLnTx/>
                <a:uFillTx/>
                <a:latin typeface="Calibri"/>
                <a:ea typeface="Calibri"/>
                <a:cs typeface="Calibri"/>
                <a:sym typeface="Calibri"/>
              </a:rPr>
              <a:t>is an all-too-convenient myth</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514350" marR="0" lvl="0" indent="-514350" algn="l" defTabSz="914400" rtl="0" eaLnBrk="1" fontAlgn="auto" latinLnBrk="0" hangingPunct="1">
              <a:lnSpc>
                <a:spcPct val="100000"/>
              </a:lnSpc>
              <a:spcBef>
                <a:spcPts val="600"/>
              </a:spcBef>
              <a:spcAft>
                <a:spcPts val="0"/>
              </a:spcAft>
              <a:buClr>
                <a:srgbClr val="C00000"/>
              </a:buClr>
              <a:buSzPts val="2800"/>
              <a:buFont typeface="Arial"/>
              <a:buAutoNum type="arabicPeriod"/>
              <a:tabLst/>
              <a:defRPr/>
            </a:pPr>
            <a:r>
              <a:rPr kumimoji="0" lang="en-GB" sz="2800" b="1" i="0" u="none" strike="noStrike" kern="0" cap="none" spc="0" normalizeH="0" baseline="0" noProof="0">
                <a:ln>
                  <a:noFill/>
                </a:ln>
                <a:solidFill>
                  <a:srgbClr val="002060"/>
                </a:solidFill>
                <a:effectLst/>
                <a:uLnTx/>
                <a:uFillTx/>
                <a:latin typeface="Calibri"/>
                <a:ea typeface="Calibri"/>
                <a:cs typeface="Calibri"/>
                <a:sym typeface="Calibri"/>
              </a:rPr>
              <a:t> </a:t>
            </a:r>
            <a:r>
              <a:rPr kumimoji="0" lang="en-GB" sz="2800" b="0" i="0" u="none" strike="noStrike" kern="0" cap="none" spc="0" normalizeH="0" baseline="0" noProof="0">
                <a:ln>
                  <a:noFill/>
                </a:ln>
                <a:solidFill>
                  <a:srgbClr val="002060"/>
                </a:solidFill>
                <a:effectLst/>
                <a:uLnTx/>
                <a:uFillTx/>
                <a:latin typeface="Calibri"/>
                <a:ea typeface="Calibri"/>
                <a:cs typeface="Calibri"/>
                <a:sym typeface="Calibri"/>
              </a:rPr>
              <a:t>We are </a:t>
            </a:r>
            <a:r>
              <a:rPr kumimoji="0" lang="en-GB" sz="2800" b="1" i="0" u="none" strike="noStrike" kern="0" cap="none" spc="0" normalizeH="0" baseline="0" noProof="0">
                <a:ln>
                  <a:noFill/>
                </a:ln>
                <a:solidFill>
                  <a:srgbClr val="002060"/>
                </a:solidFill>
                <a:effectLst/>
                <a:uLnTx/>
                <a:uFillTx/>
                <a:latin typeface="Calibri"/>
                <a:ea typeface="Calibri"/>
                <a:cs typeface="Calibri"/>
                <a:sym typeface="Calibri"/>
              </a:rPr>
              <a:t>not</a:t>
            </a:r>
            <a:r>
              <a:rPr kumimoji="0" lang="en-GB" sz="2800" b="0" i="0" u="none" strike="noStrike" kern="0" cap="none" spc="0" normalizeH="0" baseline="0" noProof="0">
                <a:ln>
                  <a:noFill/>
                </a:ln>
                <a:solidFill>
                  <a:srgbClr val="002060"/>
                </a:solidFill>
                <a:effectLst/>
                <a:uLnTx/>
                <a:uFillTx/>
                <a:latin typeface="Calibri"/>
                <a:ea typeface="Calibri"/>
                <a:cs typeface="Calibri"/>
                <a:sym typeface="Calibri"/>
              </a:rPr>
              <a:t> at the ceiling of benefit from thrombolysis. A </a:t>
            </a:r>
            <a:r>
              <a:rPr kumimoji="0" lang="en-GB" sz="2800" b="1" i="0" u="none" strike="noStrike" kern="0" cap="none" spc="0" normalizeH="0" baseline="0" noProof="0">
                <a:ln>
                  <a:noFill/>
                </a:ln>
                <a:solidFill>
                  <a:srgbClr val="002060"/>
                </a:solidFill>
                <a:effectLst/>
                <a:uLnTx/>
                <a:uFillTx/>
                <a:latin typeface="Calibri"/>
                <a:ea typeface="Calibri"/>
                <a:cs typeface="Calibri"/>
                <a:sym typeface="Calibri"/>
              </a:rPr>
              <a:t>national</a:t>
            </a:r>
            <a:r>
              <a:rPr kumimoji="0" lang="en-GB" sz="2800" b="0" i="0" u="none" strike="noStrike" kern="0" cap="none" spc="0" normalizeH="0" baseline="0" noProof="0">
                <a:ln>
                  <a:noFill/>
                </a:ln>
                <a:solidFill>
                  <a:srgbClr val="002060"/>
                </a:solidFill>
                <a:effectLst/>
                <a:uLnTx/>
                <a:uFillTx/>
                <a:latin typeface="Calibri"/>
                <a:ea typeface="Calibri"/>
                <a:cs typeface="Calibri"/>
                <a:sym typeface="Calibri"/>
              </a:rPr>
              <a:t> </a:t>
            </a:r>
            <a:r>
              <a:rPr kumimoji="0" lang="en-GB" sz="2800" b="1" i="0" u="none" strike="noStrike" kern="0" cap="none" spc="0" normalizeH="0" baseline="0" noProof="0">
                <a:ln>
                  <a:noFill/>
                </a:ln>
                <a:solidFill>
                  <a:srgbClr val="002060"/>
                </a:solidFill>
                <a:effectLst/>
                <a:uLnTx/>
                <a:uFillTx/>
                <a:latin typeface="Calibri"/>
                <a:ea typeface="Calibri"/>
                <a:cs typeface="Calibri"/>
                <a:sym typeface="Calibri"/>
              </a:rPr>
              <a:t>average</a:t>
            </a:r>
            <a:r>
              <a:rPr kumimoji="0" lang="en-GB" sz="2800" b="0" i="0" u="none" strike="noStrike" kern="0" cap="none" spc="0" normalizeH="0" baseline="0" noProof="0">
                <a:ln>
                  <a:noFill/>
                </a:ln>
                <a:solidFill>
                  <a:srgbClr val="002060"/>
                </a:solidFill>
                <a:effectLst/>
                <a:uLnTx/>
                <a:uFillTx/>
                <a:latin typeface="Calibri"/>
                <a:ea typeface="Calibri"/>
                <a:cs typeface="Calibri"/>
                <a:sym typeface="Calibri"/>
              </a:rPr>
              <a:t> </a:t>
            </a:r>
            <a:r>
              <a:rPr kumimoji="0" lang="en-GB" sz="2800" b="1" i="0" u="none" strike="noStrike" kern="0" cap="none" spc="0" normalizeH="0" baseline="0" noProof="0">
                <a:ln>
                  <a:noFill/>
                </a:ln>
                <a:solidFill>
                  <a:srgbClr val="002060"/>
                </a:solidFill>
                <a:effectLst/>
                <a:uLnTx/>
                <a:uFillTx/>
                <a:latin typeface="Calibri"/>
                <a:ea typeface="Calibri"/>
                <a:cs typeface="Calibri"/>
                <a:sym typeface="Calibri"/>
              </a:rPr>
              <a:t>thrombolysis rate </a:t>
            </a:r>
            <a:r>
              <a:rPr kumimoji="0" lang="en-GB" sz="2800" b="0" i="0" u="none" strike="noStrike" kern="0" cap="none" spc="0" normalizeH="0" baseline="0" noProof="0">
                <a:ln>
                  <a:noFill/>
                </a:ln>
                <a:solidFill>
                  <a:srgbClr val="002060"/>
                </a:solidFill>
                <a:effectLst/>
                <a:uLnTx/>
                <a:uFillTx/>
                <a:latin typeface="Calibri"/>
                <a:ea typeface="Calibri"/>
                <a:cs typeface="Calibri"/>
                <a:sym typeface="Calibri"/>
              </a:rPr>
              <a:t>of </a:t>
            </a:r>
            <a:r>
              <a:rPr kumimoji="0" lang="en-GB" sz="2800" b="1" i="0" u="none" strike="noStrike" kern="0" cap="none" spc="0" normalizeH="0" baseline="0" noProof="0">
                <a:ln>
                  <a:noFill/>
                </a:ln>
                <a:solidFill>
                  <a:srgbClr val="002060"/>
                </a:solidFill>
                <a:effectLst/>
                <a:uLnTx/>
                <a:uFillTx/>
                <a:latin typeface="Calibri"/>
                <a:ea typeface="Calibri"/>
                <a:cs typeface="Calibri"/>
                <a:sym typeface="Calibri"/>
              </a:rPr>
              <a:t>18%</a:t>
            </a:r>
            <a:r>
              <a:rPr kumimoji="0" lang="en-GB" sz="2800" b="0" i="0" u="none" strike="noStrike" kern="0" cap="none" spc="0" normalizeH="0" baseline="0" noProof="0">
                <a:ln>
                  <a:noFill/>
                </a:ln>
                <a:solidFill>
                  <a:srgbClr val="002060"/>
                </a:solidFill>
                <a:effectLst/>
                <a:uLnTx/>
                <a:uFillTx/>
                <a:latin typeface="Calibri"/>
                <a:ea typeface="Calibri"/>
                <a:cs typeface="Calibri"/>
                <a:sym typeface="Calibri"/>
              </a:rPr>
              <a:t> is achievable and could nearly </a:t>
            </a:r>
            <a:r>
              <a:rPr kumimoji="0" lang="en-GB" sz="2800" b="1" i="0" u="none" strike="noStrike" kern="0" cap="none" spc="0" normalizeH="0" baseline="0" noProof="0">
                <a:ln>
                  <a:noFill/>
                </a:ln>
                <a:solidFill>
                  <a:srgbClr val="002060"/>
                </a:solidFill>
                <a:effectLst/>
                <a:uLnTx/>
                <a:uFillTx/>
                <a:latin typeface="Calibri"/>
                <a:ea typeface="Calibri"/>
                <a:cs typeface="Calibri"/>
                <a:sym typeface="Calibri"/>
              </a:rPr>
              <a:t>double the population benefit</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514350" marR="0" lvl="0" indent="-514350" algn="l" defTabSz="914400" rtl="0" eaLnBrk="1" fontAlgn="auto" latinLnBrk="0" hangingPunct="1">
              <a:lnSpc>
                <a:spcPct val="100000"/>
              </a:lnSpc>
              <a:spcBef>
                <a:spcPts val="600"/>
              </a:spcBef>
              <a:spcAft>
                <a:spcPts val="0"/>
              </a:spcAft>
              <a:buClr>
                <a:srgbClr val="C00000"/>
              </a:buClr>
              <a:buSzPts val="2800"/>
              <a:buFont typeface="Arial"/>
              <a:buAutoNum type="arabicPeriod"/>
              <a:tabLst/>
              <a:defRPr/>
            </a:pPr>
            <a:r>
              <a:rPr kumimoji="0" lang="en-GB" sz="2800" b="1" i="0" u="none" strike="noStrike" kern="0" cap="none" spc="0" normalizeH="0" baseline="0" noProof="0">
                <a:ln>
                  <a:noFill/>
                </a:ln>
                <a:solidFill>
                  <a:srgbClr val="C00000"/>
                </a:solidFill>
                <a:effectLst/>
                <a:uLnTx/>
                <a:uFillTx/>
                <a:latin typeface="Calibri"/>
                <a:ea typeface="Calibri"/>
                <a:cs typeface="Calibri"/>
                <a:sym typeface="Calibri"/>
              </a:rPr>
              <a:t> </a:t>
            </a:r>
            <a:r>
              <a:rPr kumimoji="0" lang="en-GB" sz="2800" b="0" i="0" u="none" strike="noStrike" kern="0" cap="none" spc="0" normalizeH="0" baseline="0" noProof="0">
                <a:ln>
                  <a:noFill/>
                </a:ln>
                <a:solidFill>
                  <a:srgbClr val="002060"/>
                </a:solidFill>
                <a:effectLst/>
                <a:uLnTx/>
                <a:uFillTx/>
                <a:latin typeface="Calibri"/>
                <a:ea typeface="Calibri"/>
                <a:cs typeface="Calibri"/>
                <a:sym typeface="Calibri"/>
              </a:rPr>
              <a:t>It’s not just about speed. Simple steps like </a:t>
            </a:r>
            <a:r>
              <a:rPr kumimoji="0" lang="en-GB" sz="2800" b="1" i="0" u="none" strike="noStrike" kern="0" cap="none" spc="0" normalizeH="0" baseline="0" noProof="0">
                <a:ln>
                  <a:noFill/>
                </a:ln>
                <a:solidFill>
                  <a:srgbClr val="002060"/>
                </a:solidFill>
                <a:effectLst/>
                <a:uLnTx/>
                <a:uFillTx/>
                <a:latin typeface="Calibri"/>
                <a:ea typeface="Calibri"/>
                <a:cs typeface="Calibri"/>
                <a:sym typeface="Calibri"/>
              </a:rPr>
              <a:t>establishing the onset time in &gt;75% of patients </a:t>
            </a:r>
            <a:r>
              <a:rPr kumimoji="0" lang="en-GB" sz="2800" b="0" i="0" u="none" strike="noStrike" kern="0" cap="none" spc="0" normalizeH="0" baseline="0" noProof="0">
                <a:ln>
                  <a:noFill/>
                </a:ln>
                <a:solidFill>
                  <a:srgbClr val="002060"/>
                </a:solidFill>
                <a:effectLst/>
                <a:uLnTx/>
                <a:uFillTx/>
                <a:latin typeface="Calibri"/>
                <a:ea typeface="Calibri"/>
                <a:cs typeface="Calibri"/>
                <a:sym typeface="Calibri"/>
              </a:rPr>
              <a:t>can provide significant benefit to patients</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514350" marR="0" lvl="0" indent="-514350" algn="l" defTabSz="914400" rtl="0" eaLnBrk="1" fontAlgn="auto" latinLnBrk="0" hangingPunct="1">
              <a:lnSpc>
                <a:spcPct val="100000"/>
              </a:lnSpc>
              <a:spcBef>
                <a:spcPts val="600"/>
              </a:spcBef>
              <a:spcAft>
                <a:spcPts val="0"/>
              </a:spcAft>
              <a:buClr>
                <a:srgbClr val="C00000"/>
              </a:buClr>
              <a:buSzPts val="2800"/>
              <a:buFont typeface="Arial"/>
              <a:buAutoNum type="arabicPeriod"/>
              <a:tabLst/>
              <a:defRPr/>
            </a:pPr>
            <a:r>
              <a:rPr kumimoji="0" lang="en-GB" sz="2800" b="1" i="0" u="none" strike="noStrike" kern="0" cap="none" spc="0" normalizeH="0" baseline="0" noProof="0">
                <a:ln>
                  <a:noFill/>
                </a:ln>
                <a:solidFill>
                  <a:srgbClr val="C00000"/>
                </a:solidFill>
                <a:effectLst/>
                <a:uLnTx/>
                <a:uFillTx/>
                <a:latin typeface="Calibri"/>
                <a:ea typeface="Calibri"/>
                <a:cs typeface="Calibri"/>
                <a:sym typeface="Calibri"/>
              </a:rPr>
              <a:t> </a:t>
            </a:r>
            <a:r>
              <a:rPr kumimoji="0" lang="en-GB" sz="2800" b="0" i="0" u="none" strike="noStrike" kern="0" cap="none" spc="0" normalizeH="0" baseline="0" noProof="0">
                <a:ln>
                  <a:noFill/>
                </a:ln>
                <a:solidFill>
                  <a:srgbClr val="002060"/>
                </a:solidFill>
                <a:effectLst/>
                <a:uLnTx/>
                <a:uFillTx/>
                <a:latin typeface="Calibri"/>
                <a:ea typeface="Calibri"/>
                <a:cs typeface="Calibri"/>
                <a:sym typeface="Calibri"/>
              </a:rPr>
              <a:t>Learning from the </a:t>
            </a:r>
            <a:r>
              <a:rPr kumimoji="0" lang="en-GB" sz="2800" b="1" i="0" u="none" strike="noStrike" kern="0" cap="none" spc="0" normalizeH="0" baseline="0" noProof="0">
                <a:ln>
                  <a:noFill/>
                </a:ln>
                <a:solidFill>
                  <a:srgbClr val="002060"/>
                </a:solidFill>
                <a:effectLst/>
                <a:uLnTx/>
                <a:uFillTx/>
                <a:latin typeface="Calibri"/>
                <a:ea typeface="Calibri"/>
                <a:cs typeface="Calibri"/>
                <a:sym typeface="Calibri"/>
              </a:rPr>
              <a:t>habits of top-third sites </a:t>
            </a:r>
            <a:r>
              <a:rPr kumimoji="0" lang="en-GB" sz="2800" b="0" i="0" u="none" strike="noStrike" kern="0" cap="none" spc="0" normalizeH="0" baseline="0" noProof="0">
                <a:ln>
                  <a:noFill/>
                </a:ln>
                <a:solidFill>
                  <a:srgbClr val="002060"/>
                </a:solidFill>
                <a:effectLst/>
                <a:uLnTx/>
                <a:uFillTx/>
                <a:latin typeface="Calibri"/>
                <a:ea typeface="Calibri"/>
                <a:cs typeface="Calibri"/>
                <a:sym typeface="Calibri"/>
              </a:rPr>
              <a:t>can provide significant benefit to patients</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514350" marR="0" lvl="0" indent="-514350" algn="l" defTabSz="914400" rtl="0" eaLnBrk="1" fontAlgn="auto" latinLnBrk="0" hangingPunct="1">
              <a:lnSpc>
                <a:spcPct val="100000"/>
              </a:lnSpc>
              <a:spcBef>
                <a:spcPts val="600"/>
              </a:spcBef>
              <a:spcAft>
                <a:spcPts val="0"/>
              </a:spcAft>
              <a:buClr>
                <a:srgbClr val="C00000"/>
              </a:buClr>
              <a:buSzPts val="2800"/>
              <a:buFont typeface="Arial"/>
              <a:buAutoNum type="arabicPeriod"/>
              <a:tabLst/>
              <a:defRPr/>
            </a:pPr>
            <a:r>
              <a:rPr kumimoji="0" lang="en-GB" sz="2800" b="1" i="0" u="none" strike="noStrike" kern="0" cap="none" spc="0" normalizeH="0" baseline="0" noProof="0">
                <a:ln>
                  <a:noFill/>
                </a:ln>
                <a:solidFill>
                  <a:srgbClr val="C00000"/>
                </a:solidFill>
                <a:effectLst/>
                <a:uLnTx/>
                <a:uFillTx/>
                <a:latin typeface="Calibri"/>
                <a:ea typeface="Calibri"/>
                <a:cs typeface="Calibri"/>
                <a:sym typeface="Calibri"/>
              </a:rPr>
              <a:t> Realistic, achievable ambitions </a:t>
            </a:r>
            <a:r>
              <a:rPr kumimoji="0" lang="en-GB" sz="2800" b="0" i="0" u="none" strike="noStrike" kern="0" cap="none" spc="0" normalizeH="0" baseline="0" noProof="0">
                <a:ln>
                  <a:noFill/>
                </a:ln>
                <a:solidFill>
                  <a:srgbClr val="C00000"/>
                </a:solidFill>
                <a:effectLst/>
                <a:uLnTx/>
                <a:uFillTx/>
                <a:latin typeface="Calibri"/>
                <a:ea typeface="Calibri"/>
                <a:cs typeface="Calibri"/>
                <a:sym typeface="Calibri"/>
              </a:rPr>
              <a:t>for IVT can be derived for individual sites – that’s what we are doing in SAMueL-2</a:t>
            </a:r>
            <a:br>
              <a:rPr kumimoji="0" lang="en-GB" sz="2800" b="0" i="0" u="none" strike="noStrike" kern="0" cap="none" spc="0" normalizeH="0" baseline="0" noProof="0">
                <a:ln>
                  <a:noFill/>
                </a:ln>
                <a:solidFill>
                  <a:srgbClr val="002060"/>
                </a:solidFill>
                <a:effectLst/>
                <a:uLnTx/>
                <a:uFillTx/>
                <a:latin typeface="Calibri"/>
                <a:ea typeface="Calibri"/>
                <a:cs typeface="Calibri"/>
                <a:sym typeface="Calibri"/>
              </a:rPr>
            </a:br>
            <a:endParaRPr kumimoji="0" sz="2800" b="0" i="0" u="none" strike="noStrike" kern="0" cap="none" spc="0" normalizeH="0" baseline="0" noProof="0">
              <a:ln>
                <a:noFill/>
              </a:ln>
              <a:solidFill>
                <a:srgbClr val="002060"/>
              </a:solidFill>
              <a:effectLst/>
              <a:uLnTx/>
              <a:uFillTx/>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
          <p:cNvSpPr txBox="1">
            <a:spLocks noGrp="1"/>
          </p:cNvSpPr>
          <p:nvPr>
            <p:ph type="ctrTitle"/>
          </p:nvPr>
        </p:nvSpPr>
        <p:spPr>
          <a:xfrm>
            <a:off x="936998" y="3219635"/>
            <a:ext cx="10018200" cy="9528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lt1"/>
              </a:buClr>
              <a:buSzPts val="6000"/>
              <a:buFont typeface="Arial"/>
              <a:buNone/>
            </a:pPr>
            <a:r>
              <a:rPr lang="en-GB" sz="4800">
                <a:latin typeface="Lato"/>
                <a:ea typeface="Lato"/>
                <a:cs typeface="Lato"/>
                <a:sym typeface="Lato"/>
              </a:rPr>
              <a:t>Large-scale implementation of stroke early supported discharge: the WISE realist mixed-methods study</a:t>
            </a:r>
            <a:endParaRPr sz="4800">
              <a:latin typeface="Lato"/>
              <a:ea typeface="Lato"/>
              <a:cs typeface="Lato"/>
              <a:sym typeface="Lato"/>
            </a:endParaRPr>
          </a:p>
        </p:txBody>
      </p:sp>
      <p:sp>
        <p:nvSpPr>
          <p:cNvPr id="91" name="Google Shape;91;p1"/>
          <p:cNvSpPr txBox="1">
            <a:spLocks noGrp="1"/>
          </p:cNvSpPr>
          <p:nvPr>
            <p:ph type="subTitle" idx="1"/>
          </p:nvPr>
        </p:nvSpPr>
        <p:spPr>
          <a:xfrm>
            <a:off x="1374318" y="4488417"/>
            <a:ext cx="9144000" cy="15576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2400"/>
              <a:buNone/>
            </a:pPr>
            <a:endParaRPr sz="3000"/>
          </a:p>
          <a:p>
            <a:pPr marL="0" lvl="0" indent="0" algn="ctr" rtl="0">
              <a:lnSpc>
                <a:spcPct val="90000"/>
              </a:lnSpc>
              <a:spcBef>
                <a:spcPts val="0"/>
              </a:spcBef>
              <a:spcAft>
                <a:spcPts val="0"/>
              </a:spcAft>
              <a:buClr>
                <a:schemeClr val="lt1"/>
              </a:buClr>
              <a:buSzPts val="2400"/>
              <a:buNone/>
            </a:pPr>
            <a:r>
              <a:rPr lang="en-GB" sz="3000"/>
              <a:t>Dr Niki Chouliara</a:t>
            </a:r>
            <a:endParaRPr/>
          </a:p>
          <a:p>
            <a:pPr marL="0" lvl="0" indent="0" algn="ctr" rtl="0">
              <a:lnSpc>
                <a:spcPct val="90000"/>
              </a:lnSpc>
              <a:spcBef>
                <a:spcPts val="0"/>
              </a:spcBef>
              <a:spcAft>
                <a:spcPts val="0"/>
              </a:spcAft>
              <a:buClr>
                <a:schemeClr val="lt1"/>
              </a:buClr>
              <a:buSzPts val="2400"/>
              <a:buNone/>
            </a:pPr>
            <a:r>
              <a:rPr lang="en-GB" sz="3000"/>
              <a:t>University of Nottingham </a:t>
            </a:r>
            <a:endParaRPr sz="30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2"/>
          <p:cNvSpPr txBox="1">
            <a:spLocks noGrp="1"/>
          </p:cNvSpPr>
          <p:nvPr>
            <p:ph type="title"/>
          </p:nvPr>
        </p:nvSpPr>
        <p:spPr>
          <a:xfrm>
            <a:off x="838200" y="365127"/>
            <a:ext cx="10515600" cy="865467"/>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193E72"/>
              </a:buClr>
              <a:buSzPts val="3200"/>
              <a:buFont typeface="Arial" panose="020B0604020202020204"/>
              <a:buNone/>
            </a:pPr>
            <a:r>
              <a:rPr lang="en-GB" b="1" dirty="0">
                <a:latin typeface="Lato" panose="020F0502020204030203"/>
                <a:ea typeface="Lato" panose="020F0502020204030203"/>
                <a:cs typeface="Lato" panose="020F0502020204030203"/>
                <a:sym typeface="Lato" panose="020F0502020204030203"/>
              </a:rPr>
              <a:t>Background</a:t>
            </a:r>
          </a:p>
        </p:txBody>
      </p:sp>
      <p:sp>
        <p:nvSpPr>
          <p:cNvPr id="2" name="Text Box 1"/>
          <p:cNvSpPr txBox="1"/>
          <p:nvPr/>
        </p:nvSpPr>
        <p:spPr>
          <a:xfrm>
            <a:off x="6604888" y="1309512"/>
            <a:ext cx="4982217" cy="2559685"/>
          </a:xfrm>
          <a:prstGeom prst="rect">
            <a:avLst/>
          </a:prstGeom>
          <a:noFill/>
        </p:spPr>
        <p:txBody>
          <a:bodyPr wrap="square" rtlCol="0">
            <a:noAutofit/>
          </a:bodyPr>
          <a:lstStyle/>
          <a:p>
            <a:pPr marL="7620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2400" b="0" i="0" u="none" strike="noStrike" kern="1200" cap="none" spc="0" normalizeH="0" baseline="0" noProof="0" dirty="0">
              <a:ln>
                <a:noFill/>
              </a:ln>
              <a:solidFill>
                <a:srgbClr val="002060"/>
              </a:solidFill>
              <a:effectLst/>
              <a:uLnTx/>
              <a:uFillTx/>
              <a:latin typeface="Lato" panose="020F0502020204030203" charset="0"/>
              <a:cs typeface="Lato" panose="020F0502020204030203" charset="0"/>
              <a:sym typeface="+mn-ea"/>
            </a:endParaRPr>
          </a:p>
          <a:p>
            <a:pPr marL="7620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2400" b="0" i="0" u="none" strike="noStrike" kern="1200" cap="none" spc="0" normalizeH="0" baseline="0" noProof="0" dirty="0">
              <a:ln>
                <a:noFill/>
              </a:ln>
              <a:solidFill>
                <a:srgbClr val="002060"/>
              </a:solidFill>
              <a:effectLst/>
              <a:uLnTx/>
              <a:uFillTx/>
              <a:latin typeface="Lato" panose="020F0502020204030203" charset="0"/>
              <a:cs typeface="Lato" panose="020F0502020204030203" charset="0"/>
              <a:sym typeface="+mn-ea"/>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Lato" panose="020F0502020204030203" charset="0"/>
                <a:cs typeface="Lato" panose="020F0502020204030203" charset="0"/>
                <a:sym typeface="+mn-ea"/>
              </a:rPr>
              <a:t>1. Are ESD services effective when implemented at scale in practice?</a:t>
            </a:r>
            <a:endParaRPr kumimoji="0" lang="en-GB" sz="2400" b="0" i="0" u="none" strike="noStrike" kern="1200" cap="none" spc="0" normalizeH="0" baseline="0" noProof="0" dirty="0">
              <a:ln>
                <a:noFill/>
              </a:ln>
              <a:solidFill>
                <a:srgbClr val="002060"/>
              </a:solidFill>
              <a:effectLst/>
              <a:uLnTx/>
              <a:uFillTx/>
              <a:latin typeface="Lato" panose="020F0502020204030203" charset="0"/>
              <a:cs typeface="Lato" panose="020F0502020204030203" charset="0"/>
              <a:sym typeface="Arial"/>
            </a:endParaRP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002060"/>
              </a:solidFill>
              <a:effectLst/>
              <a:uLnTx/>
              <a:uFillTx/>
              <a:latin typeface="Lato" panose="020F0502020204030203" charset="0"/>
              <a:cs typeface="Lato" panose="020F0502020204030203" charset="0"/>
              <a:sym typeface="+mn-ea"/>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Lato" panose="020F0502020204030203" charset="0"/>
                <a:cs typeface="Lato" panose="020F0502020204030203" charset="0"/>
                <a:sym typeface="+mn-ea"/>
              </a:rPr>
              <a:t>2. What influences how effective services are in delivering ESD?</a:t>
            </a:r>
            <a:endParaRPr kumimoji="0" lang="en-GB" sz="2400" b="0" i="0" u="none" strike="noStrike" kern="1200" cap="none" spc="0" normalizeH="0" baseline="0" noProof="0" dirty="0">
              <a:ln>
                <a:noFill/>
              </a:ln>
              <a:solidFill>
                <a:srgbClr val="002060"/>
              </a:solidFill>
              <a:effectLst/>
              <a:uLnTx/>
              <a:uFillTx/>
              <a:latin typeface="Lato" panose="020F0502020204030203" charset="0"/>
              <a:cs typeface="Lato" panose="020F0502020204030203" charset="0"/>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altLang="en-US" sz="2400" b="0" i="0" u="none" strike="noStrike" kern="0" cap="none" spc="0" normalizeH="0" baseline="0" noProof="0" dirty="0">
              <a:ln>
                <a:noFill/>
              </a:ln>
              <a:solidFill>
                <a:srgbClr val="000000"/>
              </a:solidFill>
              <a:effectLst/>
              <a:uLnTx/>
              <a:uFillTx/>
              <a:latin typeface="Lato" panose="020F0502020204030203" charset="0"/>
              <a:cs typeface="Lato" panose="020F0502020204030203" charset="0"/>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altLang="en-US" sz="2400" b="0" i="0" u="none" strike="noStrike" kern="0" cap="none" spc="0" normalizeH="0" baseline="0" noProof="0" dirty="0">
              <a:ln>
                <a:noFill/>
              </a:ln>
              <a:solidFill>
                <a:srgbClr val="000000"/>
              </a:solidFill>
              <a:effectLst/>
              <a:uLnTx/>
              <a:uFillTx/>
              <a:latin typeface="Lato" panose="020F0502020204030203" charset="0"/>
              <a:cs typeface="Lato" panose="020F0502020204030203" charset="0"/>
              <a:sym typeface="Arial"/>
            </a:endParaRPr>
          </a:p>
        </p:txBody>
      </p:sp>
      <p:grpSp>
        <p:nvGrpSpPr>
          <p:cNvPr id="5" name="Group 4"/>
          <p:cNvGrpSpPr/>
          <p:nvPr/>
        </p:nvGrpSpPr>
        <p:grpSpPr>
          <a:xfrm>
            <a:off x="765048" y="1818322"/>
            <a:ext cx="5330983" cy="3221355"/>
            <a:chOff x="20967" y="4852"/>
            <a:chExt cx="10237" cy="5073"/>
          </a:xfrm>
        </p:grpSpPr>
        <p:grpSp>
          <p:nvGrpSpPr>
            <p:cNvPr id="8" name="Group 7"/>
            <p:cNvGrpSpPr/>
            <p:nvPr/>
          </p:nvGrpSpPr>
          <p:grpSpPr>
            <a:xfrm>
              <a:off x="20967" y="4852"/>
              <a:ext cx="8803" cy="4300"/>
              <a:chOff x="695616" y="2221497"/>
              <a:chExt cx="6190397" cy="3766339"/>
            </a:xfrm>
          </p:grpSpPr>
          <p:sp>
            <p:nvSpPr>
              <p:cNvPr id="12" name="Rectangle 11"/>
              <p:cNvSpPr>
                <a:spLocks noChangeArrowheads="1"/>
              </p:cNvSpPr>
              <p:nvPr/>
            </p:nvSpPr>
            <p:spPr bwMode="auto">
              <a:xfrm>
                <a:off x="1708996" y="5050763"/>
                <a:ext cx="1156140" cy="933570"/>
              </a:xfrm>
              <a:prstGeom prst="rect">
                <a:avLst/>
              </a:prstGeom>
              <a:solidFill>
                <a:schemeClr val="accent1"/>
              </a:solidFill>
              <a:ln w="9525">
                <a:solidFill>
                  <a:schemeClr val="tx1"/>
                </a:solidFill>
                <a:miter lim="800000"/>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0" fontAlgn="auto" latinLnBrk="0" hangingPunct="0">
                  <a:lnSpc>
                    <a:spcPct val="100000"/>
                  </a:lnSpc>
                  <a:spcBef>
                    <a:spcPts val="0"/>
                  </a:spcBef>
                  <a:spcAft>
                    <a:spcPts val="0"/>
                  </a:spcAft>
                  <a:buClr>
                    <a:srgbClr val="000000"/>
                  </a:buClr>
                  <a:buSzTx/>
                  <a:buFont typeface="Arial"/>
                  <a:buNone/>
                  <a:tabLst/>
                  <a:defRPr/>
                </a:pPr>
                <a:r>
                  <a:rPr kumimoji="0" lang="en-US" sz="2400" b="0" i="0" u="none" strike="noStrike" kern="1200" cap="none" spc="0" normalizeH="0" baseline="0" noProof="0" dirty="0">
                    <a:ln>
                      <a:noFill/>
                    </a:ln>
                    <a:solidFill>
                      <a:srgbClr val="B2B2B2"/>
                    </a:solidFill>
                    <a:effectLst/>
                    <a:uLnTx/>
                    <a:uFillTx/>
                    <a:latin typeface="Arial"/>
                    <a:ea typeface="+mn-ea"/>
                    <a:cs typeface="+mn-cs"/>
                    <a:sym typeface="Arial"/>
                  </a:rPr>
                  <a:t> </a:t>
                </a:r>
                <a:r>
                  <a:rPr kumimoji="0" lang="en-US" sz="2200" b="0" i="0" u="none" strike="noStrike" kern="120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sym typeface="Arial"/>
                  </a:rPr>
                  <a:t>Rehab </a:t>
                </a:r>
              </a:p>
            </p:txBody>
          </p:sp>
          <p:sp>
            <p:nvSpPr>
              <p:cNvPr id="13" name="Text Box 6"/>
              <p:cNvSpPr txBox="1">
                <a:spLocks noChangeArrowheads="1"/>
              </p:cNvSpPr>
              <p:nvPr/>
            </p:nvSpPr>
            <p:spPr bwMode="auto">
              <a:xfrm>
                <a:off x="711503" y="2221497"/>
                <a:ext cx="2023116" cy="677845"/>
              </a:xfrm>
              <a:prstGeom prst="rect">
                <a:avLst/>
              </a:prstGeom>
              <a:noFill/>
              <a:ln w="9525">
                <a:noFill/>
                <a:miter lim="800000"/>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auto" latinLnBrk="0" hangingPunct="0">
                  <a:lnSpc>
                    <a:spcPct val="100000"/>
                  </a:lnSpc>
                  <a:spcBef>
                    <a:spcPts val="0"/>
                  </a:spcBef>
                  <a:spcAft>
                    <a:spcPts val="0"/>
                  </a:spcAft>
                  <a:buClr>
                    <a:srgbClr val="000000"/>
                  </a:buClr>
                  <a:buSzTx/>
                  <a:buFont typeface="Arial"/>
                  <a:buNone/>
                  <a:tabLst/>
                  <a:defRPr/>
                </a:pPr>
                <a:r>
                  <a:rPr kumimoji="0" lang="en-US" sz="26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sym typeface="Arial"/>
                  </a:rPr>
                  <a:t>Hospital</a:t>
                </a:r>
              </a:p>
            </p:txBody>
          </p:sp>
          <p:sp>
            <p:nvSpPr>
              <p:cNvPr id="14" name="Text Box 7"/>
              <p:cNvSpPr txBox="1">
                <a:spLocks noChangeArrowheads="1"/>
              </p:cNvSpPr>
              <p:nvPr/>
            </p:nvSpPr>
            <p:spPr bwMode="auto">
              <a:xfrm>
                <a:off x="4870800" y="2287833"/>
                <a:ext cx="1843880" cy="677845"/>
              </a:xfrm>
              <a:prstGeom prst="rect">
                <a:avLst/>
              </a:prstGeom>
              <a:noFill/>
              <a:ln w="9525">
                <a:noFill/>
                <a:miter lim="800000"/>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auto" latinLnBrk="0" hangingPunct="0">
                  <a:lnSpc>
                    <a:spcPct val="100000"/>
                  </a:lnSpc>
                  <a:spcBef>
                    <a:spcPts val="0"/>
                  </a:spcBef>
                  <a:spcAft>
                    <a:spcPts val="0"/>
                  </a:spcAft>
                  <a:buClr>
                    <a:srgbClr val="000000"/>
                  </a:buClr>
                  <a:buSzTx/>
                  <a:buFont typeface="Arial"/>
                  <a:buNone/>
                  <a:tabLst/>
                  <a:defRPr/>
                </a:pPr>
                <a:r>
                  <a:rPr kumimoji="0" lang="en-US" sz="26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sym typeface="Arial"/>
                  </a:rPr>
                  <a:t>Home</a:t>
                </a:r>
              </a:p>
            </p:txBody>
          </p:sp>
          <p:sp>
            <p:nvSpPr>
              <p:cNvPr id="15" name="Rectangle 14"/>
              <p:cNvSpPr>
                <a:spLocks noChangeArrowheads="1"/>
              </p:cNvSpPr>
              <p:nvPr/>
            </p:nvSpPr>
            <p:spPr bwMode="auto">
              <a:xfrm>
                <a:off x="695616" y="5050763"/>
                <a:ext cx="1027445" cy="933569"/>
              </a:xfrm>
              <a:prstGeom prst="rect">
                <a:avLst/>
              </a:prstGeom>
              <a:solidFill>
                <a:schemeClr val="folHlink"/>
              </a:solidFill>
              <a:ln w="9525">
                <a:solidFill>
                  <a:schemeClr val="tx1"/>
                </a:solidFill>
                <a:miter lim="800000"/>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0" fontAlgn="auto" latinLnBrk="0" hangingPunct="0">
                  <a:lnSpc>
                    <a:spcPct val="100000"/>
                  </a:lnSpc>
                  <a:spcBef>
                    <a:spcPts val="0"/>
                  </a:spcBef>
                  <a:spcAft>
                    <a:spcPts val="0"/>
                  </a:spcAft>
                  <a:buClr>
                    <a:srgbClr val="000000"/>
                  </a:buClr>
                  <a:buSzTx/>
                  <a:buFont typeface="Arial"/>
                  <a:buNone/>
                  <a:tabLst/>
                  <a:defRPr/>
                </a:pPr>
                <a:r>
                  <a:rPr kumimoji="0" lang="en-US" sz="2200" b="0" i="0" u="none" strike="noStrike" kern="120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sym typeface="Arial"/>
                  </a:rPr>
                  <a:t>Acute</a:t>
                </a:r>
              </a:p>
            </p:txBody>
          </p:sp>
          <p:sp>
            <p:nvSpPr>
              <p:cNvPr id="16" name="Rectangle 15"/>
              <p:cNvSpPr>
                <a:spLocks noChangeArrowheads="1"/>
              </p:cNvSpPr>
              <p:nvPr/>
            </p:nvSpPr>
            <p:spPr bwMode="auto">
              <a:xfrm>
                <a:off x="4292730" y="5050763"/>
                <a:ext cx="1156140" cy="937073"/>
              </a:xfrm>
              <a:prstGeom prst="rect">
                <a:avLst/>
              </a:prstGeom>
              <a:solidFill>
                <a:schemeClr val="accent1"/>
              </a:solidFill>
              <a:ln w="9525">
                <a:solidFill>
                  <a:schemeClr val="tx1"/>
                </a:solidFill>
                <a:miter lim="800000"/>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0" fontAlgn="auto" latinLnBrk="0" hangingPunct="0">
                  <a:lnSpc>
                    <a:spcPct val="100000"/>
                  </a:lnSpc>
                  <a:spcBef>
                    <a:spcPts val="0"/>
                  </a:spcBef>
                  <a:spcAft>
                    <a:spcPts val="0"/>
                  </a:spcAft>
                  <a:buClr>
                    <a:srgbClr val="000000"/>
                  </a:buClr>
                  <a:buSzTx/>
                  <a:buFont typeface="Arial"/>
                  <a:buNone/>
                  <a:tabLst/>
                  <a:defRPr/>
                </a:pPr>
                <a:r>
                  <a:rPr kumimoji="0" lang="en-US" sz="2400" b="0" i="0" u="none" strike="noStrike" kern="1200" cap="none" spc="0" normalizeH="0" baseline="0" noProof="0" dirty="0">
                    <a:ln>
                      <a:noFill/>
                    </a:ln>
                    <a:solidFill>
                      <a:srgbClr val="B2B2B2"/>
                    </a:solidFill>
                    <a:effectLst/>
                    <a:uLnTx/>
                    <a:uFillTx/>
                    <a:latin typeface="Arial"/>
                    <a:ea typeface="+mn-ea"/>
                    <a:cs typeface="+mn-cs"/>
                    <a:sym typeface="Arial"/>
                  </a:rPr>
                  <a:t> </a:t>
                </a:r>
                <a:r>
                  <a:rPr kumimoji="0" lang="en-US" sz="2200" b="1" i="0" u="none" strike="noStrike" kern="1200" cap="none" spc="0" normalizeH="0" baseline="0" noProof="0" dirty="0">
                    <a:ln>
                      <a:noFill/>
                    </a:ln>
                    <a:solidFill>
                      <a:srgbClr val="6600FF"/>
                    </a:solidFill>
                    <a:effectLst/>
                    <a:uLnTx/>
                    <a:uFillTx/>
                    <a:latin typeface="Lato" panose="020F0502020204030203" pitchFamily="34" charset="0"/>
                    <a:ea typeface="Lato" panose="020F0502020204030203" pitchFamily="34" charset="0"/>
                    <a:cs typeface="Lato" panose="020F0502020204030203" pitchFamily="34" charset="0"/>
                    <a:sym typeface="Arial"/>
                  </a:rPr>
                  <a:t>ESD</a:t>
                </a:r>
                <a:r>
                  <a:rPr kumimoji="0" lang="en-US" sz="2200" b="1" i="0" u="none" strike="noStrike" kern="1200" cap="none" spc="0" normalizeH="0" baseline="0" noProof="0" dirty="0">
                    <a:ln>
                      <a:noFill/>
                    </a:ln>
                    <a:solidFill>
                      <a:srgbClr val="193E72"/>
                    </a:solidFill>
                    <a:effectLst/>
                    <a:uLnTx/>
                    <a:uFillTx/>
                    <a:latin typeface="Lato" panose="020F0502020204030203" pitchFamily="34" charset="0"/>
                    <a:ea typeface="Lato" panose="020F0502020204030203" pitchFamily="34" charset="0"/>
                    <a:cs typeface="Lato" panose="020F0502020204030203" pitchFamily="34" charset="0"/>
                    <a:sym typeface="Arial"/>
                  </a:rPr>
                  <a:t> </a:t>
                </a:r>
              </a:p>
            </p:txBody>
          </p:sp>
          <p:sp>
            <p:nvSpPr>
              <p:cNvPr id="17" name="Rectangle 16"/>
              <p:cNvSpPr>
                <a:spLocks noChangeArrowheads="1"/>
              </p:cNvSpPr>
              <p:nvPr/>
            </p:nvSpPr>
            <p:spPr bwMode="auto">
              <a:xfrm>
                <a:off x="5449359" y="5050390"/>
                <a:ext cx="1436439" cy="449111"/>
              </a:xfrm>
              <a:prstGeom prst="rect">
                <a:avLst/>
              </a:prstGeom>
              <a:solidFill>
                <a:schemeClr val="accent1"/>
              </a:solidFill>
              <a:ln w="9525">
                <a:solidFill>
                  <a:schemeClr val="tx1"/>
                </a:solidFill>
                <a:miter lim="800000"/>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0" fontAlgn="auto" latinLnBrk="0" hangingPunct="0">
                  <a:lnSpc>
                    <a:spcPct val="100000"/>
                  </a:lnSpc>
                  <a:spcBef>
                    <a:spcPts val="0"/>
                  </a:spcBef>
                  <a:spcAft>
                    <a:spcPts val="0"/>
                  </a:spcAft>
                  <a:buClr>
                    <a:srgbClr val="000000"/>
                  </a:buClr>
                  <a:buSzTx/>
                  <a:buFont typeface="Arial"/>
                  <a:buNone/>
                  <a:tabLst/>
                  <a:defRPr/>
                </a:pPr>
                <a:r>
                  <a:rPr kumimoji="0" lang="en-US" sz="2200" b="0" i="0" u="none" strike="noStrike" kern="120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sym typeface="Arial"/>
                  </a:rPr>
                  <a:t>Rehab</a:t>
                </a:r>
              </a:p>
            </p:txBody>
          </p:sp>
          <p:sp>
            <p:nvSpPr>
              <p:cNvPr id="18" name="Rectangle 17"/>
              <p:cNvSpPr>
                <a:spLocks noChangeArrowheads="1"/>
              </p:cNvSpPr>
              <p:nvPr/>
            </p:nvSpPr>
            <p:spPr bwMode="auto">
              <a:xfrm>
                <a:off x="5449574" y="5503535"/>
                <a:ext cx="1436439" cy="480797"/>
              </a:xfrm>
              <a:prstGeom prst="rect">
                <a:avLst/>
              </a:prstGeom>
              <a:solidFill>
                <a:schemeClr val="accent4">
                  <a:lumMod val="60000"/>
                  <a:lumOff val="40000"/>
                </a:schemeClr>
              </a:solidFill>
              <a:ln w="9525">
                <a:solidFill>
                  <a:schemeClr val="tx1"/>
                </a:solidFill>
                <a:miter lim="800000"/>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0" fontAlgn="auto" latinLnBrk="0" hangingPunct="0">
                  <a:lnSpc>
                    <a:spcPct val="100000"/>
                  </a:lnSpc>
                  <a:spcBef>
                    <a:spcPts val="0"/>
                  </a:spcBef>
                  <a:spcAft>
                    <a:spcPts val="0"/>
                  </a:spcAft>
                  <a:buClr>
                    <a:srgbClr val="000000"/>
                  </a:buClr>
                  <a:buSzTx/>
                  <a:buFont typeface="Arial"/>
                  <a:buNone/>
                  <a:tabLst/>
                  <a:defRPr/>
                </a:pPr>
                <a:r>
                  <a:rPr kumimoji="0" lang="en-US" sz="2200" b="0" i="0" u="none" strike="noStrike" kern="120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sym typeface="Arial"/>
                  </a:rPr>
                  <a:t>Support</a:t>
                </a:r>
              </a:p>
            </p:txBody>
          </p:sp>
          <p:sp>
            <p:nvSpPr>
              <p:cNvPr id="19" name="AutoShape 25"/>
              <p:cNvSpPr>
                <a:spLocks noChangeArrowheads="1"/>
              </p:cNvSpPr>
              <p:nvPr/>
            </p:nvSpPr>
            <p:spPr bwMode="auto">
              <a:xfrm rot="10800000">
                <a:off x="3090673" y="5282541"/>
                <a:ext cx="905052" cy="506515"/>
              </a:xfrm>
              <a:prstGeom prst="leftArrow">
                <a:avLst>
                  <a:gd name="adj1" fmla="val 50000"/>
                  <a:gd name="adj2" fmla="val 66667"/>
                </a:avLst>
              </a:prstGeom>
              <a:gradFill>
                <a:gsLst>
                  <a:gs pos="0">
                    <a:srgbClr val="012D86"/>
                  </a:gs>
                  <a:gs pos="100000">
                    <a:srgbClr val="0E2557"/>
                  </a:gs>
                </a:gsLst>
                <a:lin scaled="0"/>
              </a:gradFill>
              <a:ln w="9525">
                <a:solidFill>
                  <a:schemeClr val="tx1"/>
                </a:solidFill>
                <a:miter lim="800000"/>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sym typeface="Arial"/>
                </a:endParaRPr>
              </a:p>
            </p:txBody>
          </p:sp>
        </p:grpSp>
        <p:pic>
          <p:nvPicPr>
            <p:cNvPr id="9" name="Picture 8"/>
            <p:cNvPicPr>
              <a:picLocks noChangeAspect="1"/>
            </p:cNvPicPr>
            <p:nvPr/>
          </p:nvPicPr>
          <p:blipFill>
            <a:blip r:embed="rId3" cstate="email"/>
            <a:stretch>
              <a:fillRect/>
            </a:stretch>
          </p:blipFill>
          <p:spPr>
            <a:xfrm>
              <a:off x="20967" y="5941"/>
              <a:ext cx="2984" cy="1841"/>
            </a:xfrm>
            <a:prstGeom prst="rect">
              <a:avLst/>
            </a:prstGeom>
          </p:spPr>
        </p:pic>
        <p:sp>
          <p:nvSpPr>
            <p:cNvPr id="11" name="AutoShape 25"/>
            <p:cNvSpPr>
              <a:spLocks noChangeArrowheads="1"/>
            </p:cNvSpPr>
            <p:nvPr/>
          </p:nvSpPr>
          <p:spPr bwMode="auto">
            <a:xfrm rot="10800000">
              <a:off x="20967" y="9347"/>
              <a:ext cx="10237" cy="578"/>
            </a:xfrm>
            <a:prstGeom prst="leftArrow">
              <a:avLst>
                <a:gd name="adj1" fmla="val 50000"/>
                <a:gd name="adj2" fmla="val 66667"/>
              </a:avLst>
            </a:prstGeom>
            <a:gradFill>
              <a:gsLst>
                <a:gs pos="0">
                  <a:srgbClr val="012D86"/>
                </a:gs>
                <a:gs pos="100000">
                  <a:srgbClr val="0E2557"/>
                </a:gs>
              </a:gsLst>
              <a:lin scaled="0"/>
            </a:gradFill>
            <a:ln w="9525">
              <a:solidFill>
                <a:schemeClr val="tx1"/>
              </a:solidFill>
              <a:miter lim="800000"/>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sym typeface="Arial"/>
              </a:endParaRPr>
            </a:p>
          </p:txBody>
        </p:sp>
        <p:pic>
          <p:nvPicPr>
            <p:cNvPr id="4" name="Picture 3"/>
            <p:cNvPicPr>
              <a:picLocks noChangeAspect="1"/>
            </p:cNvPicPr>
            <p:nvPr/>
          </p:nvPicPr>
          <p:blipFill rotWithShape="1">
            <a:blip r:embed="rId4"/>
            <a:srcRect l="8045" r="27226"/>
            <a:stretch>
              <a:fillRect/>
            </a:stretch>
          </p:blipFill>
          <p:spPr>
            <a:xfrm>
              <a:off x="26278" y="6067"/>
              <a:ext cx="3098" cy="1796"/>
            </a:xfrm>
            <a:prstGeom prst="rect">
              <a:avLst/>
            </a:prstGeom>
          </p:spPr>
        </p:pic>
      </p:grpSp>
      <p:pic>
        <p:nvPicPr>
          <p:cNvPr id="3" name="Picture 2">
            <a:extLst>
              <a:ext uri="{FF2B5EF4-FFF2-40B4-BE49-F238E27FC236}">
                <a16:creationId xmlns:a16="http://schemas.microsoft.com/office/drawing/2014/main" id="{16724C63-21C4-4267-A94C-4DE7DA6F198E}"/>
              </a:ext>
            </a:extLst>
          </p:cNvPr>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9397368" y="101712"/>
            <a:ext cx="3111689" cy="139229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latin typeface="Lato" panose="020F0502020204030203" charset="0"/>
                <a:cs typeface="Lato" panose="020F0502020204030203" charset="0"/>
              </a:rPr>
              <a:t>Methodology</a:t>
            </a:r>
          </a:p>
        </p:txBody>
      </p:sp>
      <p:sp>
        <p:nvSpPr>
          <p:cNvPr id="19" name="Rectangle 18"/>
          <p:cNvSpPr/>
          <p:nvPr/>
        </p:nvSpPr>
        <p:spPr>
          <a:xfrm>
            <a:off x="2719279" y="1438275"/>
            <a:ext cx="1989671" cy="3902710"/>
          </a:xfrm>
          <a:prstGeom prst="rect">
            <a:avLst/>
          </a:prstGeom>
          <a:solidFill>
            <a:srgbClr val="00206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0" cap="none" spc="0" normalizeH="0" baseline="0" noProof="0" dirty="0">
              <a:ln>
                <a:noFill/>
              </a:ln>
              <a:solidFill>
                <a:prstClr val="white"/>
              </a:solidFill>
              <a:effectLst/>
              <a:uLnTx/>
              <a:uFillTx/>
              <a:latin typeface="Lato" panose="020F0502020204030203" pitchFamily="34" charset="0"/>
              <a:ea typeface="Lato" panose="020F0502020204030203" pitchFamily="34" charset="0"/>
              <a:cs typeface="Lato" panose="020F0502020204030203" pitchFamily="34" charset="0"/>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prstClr val="white"/>
                </a:solidFill>
                <a:effectLst/>
                <a:uLnTx/>
                <a:uFillTx/>
                <a:latin typeface="Lato" panose="020F0502020204030203" pitchFamily="34" charset="0"/>
                <a:ea typeface="Lato" panose="020F0502020204030203" pitchFamily="34" charset="0"/>
                <a:cs typeface="Lato" panose="020F0502020204030203" pitchFamily="34" charset="0"/>
                <a:sym typeface="Arial"/>
              </a:rPr>
              <a:t>Core ESD components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300" b="1" i="0" u="none" strike="noStrike" kern="0" cap="none" spc="0" normalizeH="0" baseline="0" noProof="0" dirty="0">
              <a:ln>
                <a:noFill/>
              </a:ln>
              <a:solidFill>
                <a:prstClr val="white"/>
              </a:solidFill>
              <a:effectLst/>
              <a:uLnTx/>
              <a:uFillTx/>
              <a:latin typeface="Lato" panose="020F0502020204030203" pitchFamily="34" charset="0"/>
              <a:ea typeface="Lato" panose="020F0502020204030203" pitchFamily="34" charset="0"/>
              <a:cs typeface="Lato" panose="020F0502020204030203" pitchFamily="34" charset="0"/>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prstClr val="white"/>
                </a:solidFill>
                <a:effectLst/>
                <a:uLnTx/>
                <a:uFillTx/>
                <a:latin typeface="Lato" panose="020F0502020204030203" pitchFamily="34" charset="0"/>
                <a:ea typeface="Lato" panose="020F0502020204030203" pitchFamily="34" charset="0"/>
                <a:cs typeface="Lato" panose="020F0502020204030203" pitchFamily="34" charset="0"/>
                <a:sym typeface="Arial"/>
              </a:rPr>
              <a:t>Team composition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0" cap="none" spc="0" normalizeH="0" baseline="0" noProof="0" dirty="0">
              <a:ln>
                <a:noFill/>
              </a:ln>
              <a:solidFill>
                <a:prstClr val="white"/>
              </a:solidFill>
              <a:effectLst/>
              <a:uLnTx/>
              <a:uFillTx/>
              <a:latin typeface="Lato" panose="020F0502020204030203" pitchFamily="34" charset="0"/>
              <a:ea typeface="Lato" panose="020F0502020204030203" pitchFamily="34" charset="0"/>
              <a:cs typeface="Lato" panose="020F0502020204030203" pitchFamily="34" charset="0"/>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prstClr val="white"/>
                </a:solidFill>
                <a:effectLst/>
                <a:uLnTx/>
                <a:uFillTx/>
                <a:latin typeface="Lato" panose="020F0502020204030203" pitchFamily="34" charset="0"/>
                <a:ea typeface="Lato" panose="020F0502020204030203" pitchFamily="34" charset="0"/>
                <a:cs typeface="Lato" panose="020F0502020204030203" pitchFamily="34" charset="0"/>
                <a:sym typeface="Arial"/>
              </a:rPr>
              <a:t>Staff/patient ratio</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0" cap="none" spc="0" normalizeH="0" baseline="0" noProof="0" dirty="0">
              <a:ln>
                <a:noFill/>
              </a:ln>
              <a:solidFill>
                <a:prstClr val="white"/>
              </a:solidFill>
              <a:effectLst/>
              <a:uLnTx/>
              <a:uFillTx/>
              <a:latin typeface="Lato" panose="020F0502020204030203" pitchFamily="34" charset="0"/>
              <a:ea typeface="Lato" panose="020F0502020204030203" pitchFamily="34" charset="0"/>
              <a:cs typeface="Lato" panose="020F0502020204030203" pitchFamily="34" charset="0"/>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prstClr val="white"/>
                </a:solidFill>
                <a:effectLst/>
                <a:uLnTx/>
                <a:uFillTx/>
                <a:latin typeface="Lato" panose="020F0502020204030203" pitchFamily="34" charset="0"/>
                <a:ea typeface="Lato" panose="020F0502020204030203" pitchFamily="34" charset="0"/>
                <a:cs typeface="Lato" panose="020F0502020204030203" pitchFamily="34" charset="0"/>
                <a:sym typeface="Arial"/>
              </a:rPr>
              <a:t>Multidisciplinary team coordination (e.g. meetings)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0" cap="none" spc="0" normalizeH="0" baseline="0" noProof="0" dirty="0">
              <a:ln>
                <a:noFill/>
              </a:ln>
              <a:solidFill>
                <a:prstClr val="white"/>
              </a:solidFill>
              <a:effectLst/>
              <a:uLnTx/>
              <a:uFillTx/>
              <a:latin typeface="Lato" panose="020F0502020204030203" pitchFamily="34" charset="0"/>
              <a:ea typeface="Lato" panose="020F0502020204030203" pitchFamily="34" charset="0"/>
              <a:cs typeface="Lato" panose="020F0502020204030203" pitchFamily="34" charset="0"/>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prstClr val="white"/>
                </a:solidFill>
                <a:effectLst/>
                <a:uLnTx/>
                <a:uFillTx/>
                <a:latin typeface="Lato" panose="020F0502020204030203" pitchFamily="34" charset="0"/>
                <a:ea typeface="Lato" panose="020F0502020204030203" pitchFamily="34" charset="0"/>
                <a:cs typeface="Lato" panose="020F0502020204030203" pitchFamily="34" charset="0"/>
                <a:sym typeface="Arial"/>
              </a:rPr>
              <a:t>Stroke specialist &amp; staff training</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0" cap="none" spc="0" normalizeH="0" baseline="0" noProof="0" dirty="0">
              <a:ln>
                <a:noFill/>
              </a:ln>
              <a:solidFill>
                <a:prstClr val="white"/>
              </a:solidFill>
              <a:effectLst/>
              <a:uLnTx/>
              <a:uFillTx/>
              <a:latin typeface="Lato" panose="020F0502020204030203" pitchFamily="34" charset="0"/>
              <a:ea typeface="Lato" panose="020F0502020204030203" pitchFamily="34" charset="0"/>
              <a:cs typeface="Lato" panose="020F0502020204030203" pitchFamily="34" charset="0"/>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prstClr val="white"/>
                </a:solidFill>
                <a:effectLst/>
                <a:uLnTx/>
                <a:uFillTx/>
                <a:latin typeface="Lato" panose="020F0502020204030203" pitchFamily="34" charset="0"/>
                <a:ea typeface="Lato" panose="020F0502020204030203" pitchFamily="34" charset="0"/>
                <a:cs typeface="Lato" panose="020F0502020204030203" pitchFamily="34" charset="0"/>
                <a:sym typeface="Arial"/>
              </a:rPr>
              <a:t>Weekly service of &gt;5 days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0" cap="none" spc="0" normalizeH="0" baseline="0" noProof="0" dirty="0">
              <a:ln>
                <a:noFill/>
              </a:ln>
              <a:solidFill>
                <a:prstClr val="white"/>
              </a:solidFill>
              <a:effectLst/>
              <a:uLnTx/>
              <a:uFillTx/>
              <a:latin typeface="Lato" panose="020F0502020204030203" charset="0"/>
              <a:ea typeface="+mn-ea"/>
              <a:cs typeface="Lato" panose="020F0502020204030203" charset="0"/>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0" cap="none" spc="0" normalizeH="0" baseline="0" noProof="0" dirty="0">
              <a:ln>
                <a:noFill/>
              </a:ln>
              <a:solidFill>
                <a:prstClr val="white"/>
              </a:solidFill>
              <a:effectLst/>
              <a:uLnTx/>
              <a:uFillTx/>
              <a:latin typeface="Lato" panose="020F0502020204030203" charset="0"/>
              <a:ea typeface="+mn-ea"/>
              <a:cs typeface="Lato" panose="020F0502020204030203" charset="0"/>
              <a:sym typeface="Arial"/>
            </a:endParaRPr>
          </a:p>
        </p:txBody>
      </p:sp>
      <p:sp>
        <p:nvSpPr>
          <p:cNvPr id="6" name="Content Placeholder 5"/>
          <p:cNvSpPr>
            <a:spLocks noGrp="1"/>
          </p:cNvSpPr>
          <p:nvPr>
            <p:ph idx="1"/>
          </p:nvPr>
        </p:nvSpPr>
        <p:spPr>
          <a:xfrm>
            <a:off x="6956538" y="1111884"/>
            <a:ext cx="4801235" cy="4256405"/>
          </a:xfrm>
          <a:solidFill>
            <a:schemeClr val="bg1"/>
          </a:solidFill>
        </p:spPr>
        <p:txBody>
          <a:bodyPr>
            <a:noAutofit/>
          </a:bodyPr>
          <a:lstStyle/>
          <a:p>
            <a:pPr marL="76200" indent="0" algn="l">
              <a:buFont typeface="Wingdings" panose="05000000000000000000" pitchFamily="2" charset="2"/>
              <a:buNone/>
            </a:pPr>
            <a:endParaRPr lang="en-GB" sz="2000" b="1" dirty="0">
              <a:latin typeface="Lato" panose="020F0502020204030203" charset="0"/>
              <a:cs typeface="Lato" panose="020F0502020204030203" charset="0"/>
            </a:endParaRPr>
          </a:p>
          <a:p>
            <a:pPr marL="76200" indent="0" algn="l">
              <a:buFont typeface="Wingdings" panose="05000000000000000000" pitchFamily="2" charset="2"/>
              <a:buNone/>
            </a:pPr>
            <a:r>
              <a:rPr lang="en-GB" sz="2000" b="1" dirty="0">
                <a:latin typeface="Lato" panose="020F0502020204030203" charset="0"/>
                <a:cs typeface="Lato" panose="020F0502020204030203" charset="0"/>
              </a:rPr>
              <a:t>Hypotheses to be tested:</a:t>
            </a:r>
          </a:p>
          <a:p>
            <a:pPr marL="76200" indent="0" algn="just">
              <a:buFont typeface="Wingdings" panose="05000000000000000000" pitchFamily="2" charset="2"/>
              <a:buNone/>
            </a:pPr>
            <a:r>
              <a:rPr lang="en-GB" sz="2000" dirty="0">
                <a:latin typeface="Lato" panose="020F0502020204030203" charset="0"/>
                <a:cs typeface="Lato" panose="020F0502020204030203" charset="0"/>
              </a:rPr>
              <a:t>1. Core ESD important for achieving a responsive and intensive intervention.</a:t>
            </a:r>
          </a:p>
          <a:p>
            <a:pPr marL="76200" indent="0" algn="just">
              <a:buFont typeface="Wingdings" panose="05000000000000000000" pitchFamily="2" charset="2"/>
              <a:buNone/>
            </a:pPr>
            <a:endParaRPr lang="en-GB" sz="2000" dirty="0">
              <a:latin typeface="Lato" panose="020F0502020204030203" charset="0"/>
              <a:cs typeface="Lato" panose="020F0502020204030203" charset="0"/>
            </a:endParaRPr>
          </a:p>
          <a:p>
            <a:pPr marL="0" indent="0" algn="ctr">
              <a:buNone/>
            </a:pPr>
            <a:r>
              <a:rPr lang="en-GB" sz="2000" dirty="0">
                <a:latin typeface="Lato" panose="020F0502020204030203" charset="0"/>
                <a:cs typeface="Lato" panose="020F0502020204030203" charset="0"/>
              </a:rPr>
              <a:t>2. Core components of ESD will operate differently in urban and rural settings.</a:t>
            </a:r>
          </a:p>
          <a:p>
            <a:pPr marL="0" indent="0" algn="ctr">
              <a:buNone/>
            </a:pPr>
            <a:endParaRPr lang="en-GB" sz="2000" dirty="0">
              <a:latin typeface="Lato" panose="020F0502020204030203" charset="0"/>
              <a:cs typeface="Lato" panose="020F0502020204030203" charset="0"/>
            </a:endParaRPr>
          </a:p>
          <a:p>
            <a:pPr marL="76200" indent="0" algn="just">
              <a:buFont typeface="Wingdings" panose="05000000000000000000" pitchFamily="2" charset="2"/>
              <a:buNone/>
            </a:pPr>
            <a:r>
              <a:rPr lang="en-GB" sz="2000" dirty="0">
                <a:latin typeface="Lato" panose="020F0502020204030203" charset="0"/>
                <a:cs typeface="Lato" panose="020F0502020204030203" charset="0"/>
              </a:rPr>
              <a:t>3. Communication processes across the pathway important for implementing a evidence-based service.</a:t>
            </a:r>
            <a:endParaRPr lang="en-GB" sz="2300" dirty="0"/>
          </a:p>
          <a:p>
            <a:pPr algn="just"/>
            <a:endParaRPr lang="en-GB" sz="1600" dirty="0"/>
          </a:p>
        </p:txBody>
      </p:sp>
      <p:sp>
        <p:nvSpPr>
          <p:cNvPr id="10" name="Text Box 9"/>
          <p:cNvSpPr txBox="1"/>
          <p:nvPr/>
        </p:nvSpPr>
        <p:spPr>
          <a:xfrm>
            <a:off x="666115" y="5487035"/>
            <a:ext cx="6096000" cy="521970"/>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srgbClr val="002060"/>
                </a:solidFill>
                <a:effectLst/>
                <a:uLnTx/>
                <a:uFillTx/>
                <a:latin typeface="Lato" panose="020F0502020204030203" charset="0"/>
                <a:ea typeface="+mn-ea"/>
                <a:cs typeface="Lato" panose="020F0502020204030203" charset="0"/>
                <a:sym typeface="+mn-ea"/>
              </a:rPr>
              <a:t>* </a:t>
            </a:r>
            <a:r>
              <a:rPr kumimoji="0" lang="en-GB" sz="1400" b="1" i="0" u="none" strike="noStrike" kern="0" cap="none" spc="0" normalizeH="0" baseline="0" noProof="0" dirty="0">
                <a:ln>
                  <a:noFill/>
                </a:ln>
                <a:solidFill>
                  <a:srgbClr val="002060"/>
                </a:solidFill>
                <a:effectLst/>
                <a:uLnTx/>
                <a:uFillTx/>
                <a:latin typeface="Lato" panose="020F0502020204030203" charset="0"/>
                <a:ea typeface="+mn-ea"/>
                <a:cs typeface="Lato" panose="020F0502020204030203" charset="0"/>
                <a:sym typeface="+mn-ea"/>
              </a:rPr>
              <a:t>Responsiveness: days from hospital discharge to first contact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prstClr val="white"/>
                </a:solidFill>
                <a:effectLst/>
                <a:uLnTx/>
                <a:uFillTx/>
                <a:latin typeface="Lato" panose="020F0502020204030203" charset="0"/>
                <a:ea typeface="+mn-ea"/>
                <a:cs typeface="Lato" panose="020F0502020204030203" charset="0"/>
                <a:sym typeface="+mn-ea"/>
              </a:rPr>
              <a:t>  </a:t>
            </a:r>
            <a:r>
              <a:rPr kumimoji="0" lang="en-GB" sz="1400" b="1" i="0" u="none" strike="noStrike" kern="0" cap="none" spc="0" normalizeH="0" baseline="0" noProof="0" dirty="0">
                <a:ln>
                  <a:noFill/>
                </a:ln>
                <a:solidFill>
                  <a:srgbClr val="002060"/>
                </a:solidFill>
                <a:effectLst/>
                <a:uLnTx/>
                <a:uFillTx/>
                <a:latin typeface="Lato" panose="020F0502020204030203" charset="0"/>
                <a:ea typeface="+mn-ea"/>
                <a:cs typeface="Lato" panose="020F0502020204030203" charset="0"/>
                <a:sym typeface="+mn-ea"/>
              </a:rPr>
              <a:t>Intensity:  total number of treatment days/total days with ESD</a:t>
            </a:r>
            <a:endParaRPr kumimoji="0" lang="en-GB" altLang="en-US" sz="1400" b="1" i="0" u="none" strike="noStrike" kern="0" cap="none" spc="0" normalizeH="0" baseline="0" noProof="0" dirty="0">
              <a:ln>
                <a:noFill/>
              </a:ln>
              <a:solidFill>
                <a:srgbClr val="002060"/>
              </a:solidFill>
              <a:effectLst/>
              <a:uLnTx/>
              <a:uFillTx/>
              <a:latin typeface="Lato" panose="020F0502020204030203" charset="0"/>
              <a:ea typeface="+mn-ea"/>
              <a:cs typeface="Lato" panose="020F0502020204030203" charset="0"/>
              <a:sym typeface="+mn-ea"/>
            </a:endParaRPr>
          </a:p>
        </p:txBody>
      </p:sp>
      <p:sp>
        <p:nvSpPr>
          <p:cNvPr id="3" name="Rectangle 17"/>
          <p:cNvSpPr/>
          <p:nvPr/>
        </p:nvSpPr>
        <p:spPr>
          <a:xfrm>
            <a:off x="4754132" y="1438275"/>
            <a:ext cx="1739787" cy="3903345"/>
          </a:xfrm>
          <a:prstGeom prst="rect">
            <a:avLst/>
          </a:prstGeom>
          <a:solidFill>
            <a:srgbClr val="3333CC"/>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0" cap="none" spc="0" normalizeH="0" baseline="0" noProof="0" dirty="0">
              <a:ln>
                <a:noFill/>
              </a:ln>
              <a:solidFill>
                <a:prstClr val="white"/>
              </a:solidFill>
              <a:effectLst/>
              <a:uLnTx/>
              <a:uFillTx/>
              <a:latin typeface="Lato" panose="020F0502020204030203" charset="0"/>
              <a:ea typeface="+mn-ea"/>
              <a:cs typeface="Lato" panose="020F0502020204030203" charset="0"/>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0" cap="none" spc="0" normalizeH="0" baseline="0" noProof="0" dirty="0">
              <a:ln>
                <a:noFill/>
              </a:ln>
              <a:solidFill>
                <a:prstClr val="white"/>
              </a:solidFill>
              <a:effectLst/>
              <a:uLnTx/>
              <a:uFillTx/>
              <a:latin typeface="Lato" panose="020F0502020204030203" charset="0"/>
              <a:ea typeface="+mn-ea"/>
              <a:cs typeface="Lato" panose="020F0502020204030203" charset="0"/>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prstClr val="white"/>
                </a:solidFill>
                <a:effectLst/>
                <a:uLnTx/>
                <a:uFillTx/>
                <a:latin typeface="Lato" panose="020F0502020204030203" charset="0"/>
                <a:ea typeface="+mn-ea"/>
                <a:cs typeface="Lato" panose="020F0502020204030203" charset="0"/>
                <a:sym typeface="Arial"/>
              </a:rPr>
              <a:t>Outcomes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0" cap="none" spc="0" normalizeH="0" baseline="0" noProof="0" dirty="0">
              <a:ln>
                <a:noFill/>
              </a:ln>
              <a:solidFill>
                <a:prstClr val="white"/>
              </a:solidFill>
              <a:effectLst/>
              <a:uLnTx/>
              <a:uFillTx/>
              <a:latin typeface="Lato" panose="020F0502020204030203" charset="0"/>
              <a:ea typeface="+mn-ea"/>
              <a:cs typeface="Lato" panose="020F0502020204030203" charset="0"/>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0" cap="none" spc="0" normalizeH="0" baseline="0" noProof="0" dirty="0">
              <a:ln>
                <a:noFill/>
              </a:ln>
              <a:solidFill>
                <a:prstClr val="white"/>
              </a:solidFill>
              <a:effectLst/>
              <a:uLnTx/>
              <a:uFillTx/>
              <a:latin typeface="Lato" panose="020F0502020204030203" charset="0"/>
              <a:ea typeface="+mn-ea"/>
              <a:cs typeface="Lato" panose="020F0502020204030203" charset="0"/>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prstClr val="white"/>
                </a:solidFill>
                <a:effectLst/>
                <a:uLnTx/>
                <a:uFillTx/>
                <a:latin typeface="Lato" panose="020F0502020204030203" charset="0"/>
                <a:ea typeface="+mn-ea"/>
                <a:cs typeface="Lato" panose="020F0502020204030203" charset="0"/>
                <a:sym typeface="Arial"/>
              </a:rPr>
              <a:t>Responsiveness- Days to ESD*</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0" cap="none" spc="0" normalizeH="0" baseline="0" noProof="0" dirty="0">
              <a:ln>
                <a:noFill/>
              </a:ln>
              <a:solidFill>
                <a:prstClr val="white"/>
              </a:solidFill>
              <a:effectLst/>
              <a:uLnTx/>
              <a:uFillTx/>
              <a:latin typeface="Lato" panose="020F0502020204030203" charset="0"/>
              <a:ea typeface="+mn-ea"/>
              <a:cs typeface="Lato" panose="020F0502020204030203" charset="0"/>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0" cap="none" spc="0" normalizeH="0" baseline="0" noProof="0" dirty="0">
              <a:ln>
                <a:noFill/>
              </a:ln>
              <a:solidFill>
                <a:prstClr val="white"/>
              </a:solidFill>
              <a:effectLst/>
              <a:uLnTx/>
              <a:uFillTx/>
              <a:latin typeface="Lato" panose="020F0502020204030203" charset="0"/>
              <a:ea typeface="+mn-ea"/>
              <a:cs typeface="Lato" panose="020F0502020204030203" charset="0"/>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prstClr val="white"/>
                </a:solidFill>
                <a:effectLst/>
                <a:uLnTx/>
                <a:uFillTx/>
                <a:latin typeface="Lato" panose="020F0502020204030203" charset="0"/>
                <a:ea typeface="+mn-ea"/>
                <a:cs typeface="Lato" panose="020F0502020204030203" charset="0"/>
                <a:sym typeface="Arial"/>
              </a:rPr>
              <a:t>Rehabilitation intensity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0" cap="none" spc="0" normalizeH="0" baseline="0" noProof="0" dirty="0">
              <a:ln>
                <a:noFill/>
              </a:ln>
              <a:solidFill>
                <a:prstClr val="white"/>
              </a:solidFill>
              <a:effectLst/>
              <a:uLnTx/>
              <a:uFillTx/>
              <a:latin typeface="Lato" panose="020F0502020204030203" charset="0"/>
              <a:ea typeface="+mn-ea"/>
              <a:cs typeface="Lato" panose="020F0502020204030203" charset="0"/>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0" cap="none" spc="0" normalizeH="0" baseline="0" noProof="0" dirty="0">
              <a:ln>
                <a:noFill/>
              </a:ln>
              <a:solidFill>
                <a:prstClr val="white"/>
              </a:solidFill>
              <a:effectLst/>
              <a:uLnTx/>
              <a:uFillTx/>
              <a:latin typeface="Lato" panose="020F0502020204030203" charset="0"/>
              <a:ea typeface="+mn-ea"/>
              <a:cs typeface="Lato" panose="020F0502020204030203" charset="0"/>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0" cap="none" spc="0" normalizeH="0" baseline="0" noProof="0" dirty="0">
              <a:ln>
                <a:noFill/>
              </a:ln>
              <a:solidFill>
                <a:prstClr val="white"/>
              </a:solidFill>
              <a:effectLst/>
              <a:uLnTx/>
              <a:uFillTx/>
              <a:latin typeface="Lato" panose="020F0502020204030203" charset="0"/>
              <a:ea typeface="+mn-ea"/>
              <a:cs typeface="Lato" panose="020F0502020204030203" charset="0"/>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0" cap="none" spc="0" normalizeH="0" baseline="0" noProof="0" dirty="0">
              <a:ln>
                <a:noFill/>
              </a:ln>
              <a:solidFill>
                <a:prstClr val="white"/>
              </a:solidFill>
              <a:effectLst/>
              <a:uLnTx/>
              <a:uFillTx/>
              <a:latin typeface="Lato" panose="020F0502020204030203" charset="0"/>
              <a:ea typeface="+mn-ea"/>
              <a:cs typeface="Lato" panose="020F0502020204030203" charset="0"/>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0" cap="none" spc="0" normalizeH="0" baseline="0" noProof="0" dirty="0">
              <a:ln>
                <a:noFill/>
              </a:ln>
              <a:solidFill>
                <a:prstClr val="white"/>
              </a:solidFill>
              <a:effectLst/>
              <a:uLnTx/>
              <a:uFillTx/>
              <a:latin typeface="Lato" panose="020F0502020204030203" charset="0"/>
              <a:ea typeface="+mn-ea"/>
              <a:cs typeface="Lato" panose="020F0502020204030203" charset="0"/>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0" cap="none" spc="0" normalizeH="0" baseline="0" noProof="0" dirty="0">
              <a:ln>
                <a:noFill/>
              </a:ln>
              <a:solidFill>
                <a:prstClr val="white"/>
              </a:solidFill>
              <a:effectLst/>
              <a:uLnTx/>
              <a:uFillTx/>
              <a:latin typeface="Lato" panose="020F0502020204030203" charset="0"/>
              <a:ea typeface="+mn-ea"/>
              <a:cs typeface="Lato" panose="020F0502020204030203" charset="0"/>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0" cap="none" spc="0" normalizeH="0" baseline="0" noProof="0" dirty="0">
              <a:ln>
                <a:noFill/>
              </a:ln>
              <a:solidFill>
                <a:prstClr val="white"/>
              </a:solidFill>
              <a:effectLst/>
              <a:uLnTx/>
              <a:uFillTx/>
              <a:latin typeface="Lato" panose="020F0502020204030203" charset="0"/>
              <a:ea typeface="+mn-ea"/>
              <a:cs typeface="Lato" panose="020F0502020204030203" charset="0"/>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0" cap="none" spc="0" normalizeH="0" baseline="0" noProof="0" dirty="0">
              <a:ln>
                <a:noFill/>
              </a:ln>
              <a:solidFill>
                <a:prstClr val="white"/>
              </a:solidFill>
              <a:effectLst/>
              <a:uLnTx/>
              <a:uFillTx/>
              <a:latin typeface="Lato" panose="020F0502020204030203" charset="0"/>
              <a:ea typeface="+mn-ea"/>
              <a:cs typeface="Lato" panose="020F0502020204030203" charset="0"/>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0" cap="none" spc="0" normalizeH="0" baseline="0" noProof="0" dirty="0">
              <a:ln>
                <a:noFill/>
              </a:ln>
              <a:solidFill>
                <a:prstClr val="white"/>
              </a:solidFill>
              <a:effectLst/>
              <a:uLnTx/>
              <a:uFillTx/>
              <a:latin typeface="Lato" panose="020F0502020204030203" charset="0"/>
              <a:ea typeface="+mn-ea"/>
              <a:cs typeface="Lato" panose="020F0502020204030203" charset="0"/>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0" cap="none" spc="0" normalizeH="0" baseline="0" noProof="0" dirty="0">
              <a:ln>
                <a:noFill/>
              </a:ln>
              <a:solidFill>
                <a:prstClr val="white"/>
              </a:solidFill>
              <a:effectLst/>
              <a:uLnTx/>
              <a:uFillTx/>
              <a:latin typeface="Lato" panose="020F0502020204030203" charset="0"/>
              <a:ea typeface="+mn-ea"/>
              <a:cs typeface="Lato" panose="020F0502020204030203" charset="0"/>
              <a:sym typeface="Arial"/>
            </a:endParaRPr>
          </a:p>
        </p:txBody>
      </p:sp>
      <p:sp>
        <p:nvSpPr>
          <p:cNvPr id="5" name="Rectangle 17"/>
          <p:cNvSpPr/>
          <p:nvPr/>
        </p:nvSpPr>
        <p:spPr>
          <a:xfrm>
            <a:off x="733741" y="1438275"/>
            <a:ext cx="1937069" cy="3915410"/>
          </a:xfrm>
          <a:prstGeom prst="rect">
            <a:avLst/>
          </a:prstGeom>
          <a:solidFill>
            <a:srgbClr val="6699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prstClr val="white"/>
                </a:solidFill>
                <a:effectLst/>
                <a:uLnTx/>
                <a:uFillTx/>
                <a:latin typeface="Lato" panose="020F0502020204030203" charset="0"/>
                <a:ea typeface="+mn-ea"/>
                <a:cs typeface="Lato" panose="020F0502020204030203" charset="0"/>
                <a:sym typeface="Arial"/>
              </a:rPr>
              <a:t>Contextual Influences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0" cap="none" spc="0" normalizeH="0" baseline="0" noProof="0" dirty="0">
              <a:ln>
                <a:noFill/>
              </a:ln>
              <a:solidFill>
                <a:prstClr val="white"/>
              </a:solidFill>
              <a:effectLst/>
              <a:uLnTx/>
              <a:uFillTx/>
              <a:latin typeface="Lato" panose="020F0502020204030203" charset="0"/>
              <a:ea typeface="+mn-ea"/>
              <a:cs typeface="Lato" panose="020F0502020204030203" charset="0"/>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prstClr val="white"/>
                </a:solidFill>
                <a:effectLst/>
                <a:uLnTx/>
                <a:uFillTx/>
                <a:latin typeface="Lato" panose="020F0502020204030203" charset="0"/>
                <a:ea typeface="+mn-ea"/>
                <a:cs typeface="Lato" panose="020F0502020204030203" charset="0"/>
                <a:sym typeface="Arial"/>
              </a:rPr>
              <a:t>Service capacity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0" cap="none" spc="0" normalizeH="0" baseline="0" noProof="0" dirty="0">
              <a:ln>
                <a:noFill/>
              </a:ln>
              <a:solidFill>
                <a:prstClr val="white"/>
              </a:solidFill>
              <a:effectLst/>
              <a:uLnTx/>
              <a:uFillTx/>
              <a:latin typeface="Lato" panose="020F0502020204030203" charset="0"/>
              <a:ea typeface="+mn-ea"/>
              <a:cs typeface="Lato" panose="020F0502020204030203" charset="0"/>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prstClr val="white"/>
                </a:solidFill>
                <a:effectLst/>
                <a:uLnTx/>
                <a:uFillTx/>
                <a:latin typeface="Lato" panose="020F0502020204030203" charset="0"/>
                <a:ea typeface="+mn-ea"/>
                <a:cs typeface="Lato" panose="020F0502020204030203" charset="0"/>
                <a:sym typeface="Arial"/>
              </a:rPr>
              <a:t>Geographical location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0" cap="none" spc="0" normalizeH="0" baseline="0" noProof="0" dirty="0">
              <a:ln>
                <a:noFill/>
              </a:ln>
              <a:solidFill>
                <a:prstClr val="white"/>
              </a:solidFill>
              <a:effectLst/>
              <a:uLnTx/>
              <a:uFillTx/>
              <a:latin typeface="Lato" panose="020F0502020204030203" charset="0"/>
              <a:ea typeface="+mn-ea"/>
              <a:cs typeface="Lato" panose="020F0502020204030203" charset="0"/>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prstClr val="white"/>
                </a:solidFill>
                <a:effectLst/>
                <a:uLnTx/>
                <a:uFillTx/>
                <a:latin typeface="Lato" panose="020F0502020204030203" charset="0"/>
                <a:ea typeface="+mn-ea"/>
                <a:cs typeface="Lato" panose="020F0502020204030203" charset="0"/>
                <a:sym typeface="Arial"/>
              </a:rPr>
              <a:t>Referring services characteristics &amp; locations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0" cap="none" spc="0" normalizeH="0" baseline="0" noProof="0" dirty="0">
              <a:ln>
                <a:noFill/>
              </a:ln>
              <a:solidFill>
                <a:prstClr val="white"/>
              </a:solidFill>
              <a:effectLst/>
              <a:uLnTx/>
              <a:uFillTx/>
              <a:latin typeface="Lato" panose="020F0502020204030203" charset="0"/>
              <a:ea typeface="+mn-ea"/>
              <a:cs typeface="Lato" panose="020F0502020204030203" charset="0"/>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prstClr val="white"/>
                </a:solidFill>
                <a:effectLst/>
                <a:uLnTx/>
                <a:uFillTx/>
                <a:latin typeface="Lato" panose="020F0502020204030203" charset="0"/>
                <a:ea typeface="+mn-ea"/>
                <a:cs typeface="Lato" panose="020F0502020204030203" charset="0"/>
                <a:sym typeface="Arial"/>
              </a:rPr>
              <a:t>Communication processes across   stroke care pathway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0" cap="none" spc="0" normalizeH="0" baseline="0" noProof="0" dirty="0">
              <a:ln>
                <a:noFill/>
              </a:ln>
              <a:solidFill>
                <a:prstClr val="white"/>
              </a:solidFill>
              <a:effectLst/>
              <a:uLnTx/>
              <a:uFillTx/>
              <a:latin typeface="Lato" panose="020F0502020204030203" charset="0"/>
              <a:ea typeface="+mn-ea"/>
              <a:cs typeface="Lato" panose="020F0502020204030203" charset="0"/>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0" cap="none" spc="0" normalizeH="0" baseline="0" noProof="0" dirty="0">
              <a:ln>
                <a:noFill/>
              </a:ln>
              <a:solidFill>
                <a:prstClr val="white"/>
              </a:solidFill>
              <a:effectLst/>
              <a:uLnTx/>
              <a:uFillTx/>
              <a:latin typeface="Lato" panose="020F0502020204030203" charset="0"/>
              <a:ea typeface="+mn-ea"/>
              <a:cs typeface="Lato" panose="020F0502020204030203" charset="0"/>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0" cap="none" spc="0" normalizeH="0" baseline="0" noProof="0" dirty="0">
              <a:ln>
                <a:noFill/>
              </a:ln>
              <a:solidFill>
                <a:prstClr val="white"/>
              </a:solidFill>
              <a:effectLst/>
              <a:uLnTx/>
              <a:uFillTx/>
              <a:latin typeface="Lato" panose="020F0502020204030203" charset="0"/>
              <a:ea typeface="+mn-ea"/>
              <a:cs typeface="Lato" panose="020F0502020204030203" charset="0"/>
              <a:sym typeface="Arial"/>
            </a:endParaRPr>
          </a:p>
        </p:txBody>
      </p:sp>
      <p:sp>
        <p:nvSpPr>
          <p:cNvPr id="22" name="Oval 21"/>
          <p:cNvSpPr/>
          <p:nvPr/>
        </p:nvSpPr>
        <p:spPr>
          <a:xfrm>
            <a:off x="733741" y="2552700"/>
            <a:ext cx="1890928" cy="614989"/>
          </a:xfrm>
          <a:prstGeom prst="ellipse">
            <a:avLst/>
          </a:prstGeom>
          <a:noFill/>
          <a:ln w="38100" cap="flat" cmpd="sng" algn="ctr">
            <a:solidFill>
              <a:srgbClr val="B32C76">
                <a:lumMod val="60000"/>
                <a:lumOff val="4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0" cap="none" spc="0" normalizeH="0" baseline="0" noProof="0" dirty="0">
              <a:ln>
                <a:noFill/>
              </a:ln>
              <a:solidFill>
                <a:prstClr val="white"/>
              </a:solidFill>
              <a:effectLst/>
              <a:uLnTx/>
              <a:uFillTx/>
              <a:latin typeface="Georgia" panose="02040502050405020303"/>
              <a:ea typeface="+mn-ea"/>
              <a:cs typeface="Arial"/>
              <a:sym typeface="Arial"/>
            </a:endParaRPr>
          </a:p>
        </p:txBody>
      </p:sp>
      <p:sp>
        <p:nvSpPr>
          <p:cNvPr id="4" name="Oval 3">
            <a:extLst>
              <a:ext uri="{FF2B5EF4-FFF2-40B4-BE49-F238E27FC236}">
                <a16:creationId xmlns:a16="http://schemas.microsoft.com/office/drawing/2014/main" id="{9337118D-D6A7-482A-6312-19D8B261FB6A}"/>
              </a:ext>
            </a:extLst>
          </p:cNvPr>
          <p:cNvSpPr/>
          <p:nvPr/>
        </p:nvSpPr>
        <p:spPr>
          <a:xfrm>
            <a:off x="733740" y="3877383"/>
            <a:ext cx="1890928" cy="1094667"/>
          </a:xfrm>
          <a:prstGeom prst="ellipse">
            <a:avLst/>
          </a:prstGeom>
          <a:noFill/>
          <a:ln w="38100" cap="flat" cmpd="sng" algn="ctr">
            <a:solidFill>
              <a:srgbClr val="B32C76">
                <a:lumMod val="60000"/>
                <a:lumOff val="4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0" cap="none" spc="0" normalizeH="0" baseline="0" noProof="0" dirty="0">
              <a:ln>
                <a:noFill/>
              </a:ln>
              <a:solidFill>
                <a:prstClr val="white"/>
              </a:solidFill>
              <a:effectLst/>
              <a:uLnTx/>
              <a:uFillTx/>
              <a:latin typeface="Georgia" panose="02040502050405020303"/>
              <a:ea typeface="+mn-ea"/>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1" nodeType="click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1" nodeType="clickEffect">
                                  <p:stCondLst>
                                    <p:cond delay="0"/>
                                  </p:stCondLst>
                                  <p:childTnLst>
                                    <p:set>
                                      <p:cBhvr>
                                        <p:cTn id="36" dur="1" fill="hold">
                                          <p:stCondLst>
                                            <p:cond delay="0"/>
                                          </p:stCondLst>
                                        </p:cTn>
                                        <p:tgtEl>
                                          <p:spTgt spid="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9" grpId="1" animBg="1"/>
      <p:bldP spid="10" grpId="0"/>
      <p:bldP spid="10" grpId="1"/>
      <p:bldP spid="3" grpId="0" animBg="1"/>
      <p:bldP spid="3" grpId="1" animBg="1"/>
      <p:bldP spid="5" grpId="0" animBg="1"/>
      <p:bldP spid="5" grpId="1" animBg="1"/>
      <p:bldP spid="22" grpId="0" animBg="1"/>
      <p:bldP spid="22" grpId="1" animBg="1"/>
      <p:bldP spid="4" grpId="0" animBg="1"/>
      <p:bldP spid="4"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4"/>
          <p:cNvSpPr txBox="1">
            <a:spLocks noGrp="1"/>
          </p:cNvSpPr>
          <p:nvPr>
            <p:ph type="title"/>
          </p:nvPr>
        </p:nvSpPr>
        <p:spPr>
          <a:xfrm>
            <a:off x="838200" y="365127"/>
            <a:ext cx="10515600" cy="865467"/>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193E72"/>
              </a:buClr>
              <a:buSzPts val="3200"/>
              <a:buFont typeface="Arial"/>
              <a:buNone/>
            </a:pPr>
            <a:r>
              <a:rPr lang="en-GB" b="1">
                <a:latin typeface="Lato"/>
                <a:ea typeface="Lato"/>
                <a:cs typeface="Lato"/>
                <a:sym typeface="Lato"/>
              </a:rPr>
              <a:t>Data</a:t>
            </a:r>
            <a:endParaRPr/>
          </a:p>
        </p:txBody>
      </p:sp>
      <p:sp>
        <p:nvSpPr>
          <p:cNvPr id="129" name="Google Shape;129;p4"/>
          <p:cNvSpPr txBox="1">
            <a:spLocks noGrp="1"/>
          </p:cNvSpPr>
          <p:nvPr>
            <p:ph type="body" idx="1"/>
          </p:nvPr>
        </p:nvSpPr>
        <p:spPr>
          <a:xfrm>
            <a:off x="715645" y="1354747"/>
            <a:ext cx="10515600" cy="4256400"/>
          </a:xfrm>
          <a:prstGeom prst="rect">
            <a:avLst/>
          </a:prstGeom>
          <a:noFill/>
          <a:ln>
            <a:noFill/>
          </a:ln>
        </p:spPr>
        <p:txBody>
          <a:bodyPr spcFirstLastPara="1" wrap="square" lIns="91425" tIns="45700" rIns="91425" bIns="45700" anchor="t" anchorCtr="0">
            <a:noAutofit/>
          </a:bodyPr>
          <a:lstStyle/>
          <a:p>
            <a:pPr marL="495300" lvl="0" indent="-342900" algn="l" rtl="0">
              <a:lnSpc>
                <a:spcPct val="90000"/>
              </a:lnSpc>
              <a:spcBef>
                <a:spcPts val="0"/>
              </a:spcBef>
              <a:spcAft>
                <a:spcPts val="0"/>
              </a:spcAft>
              <a:buSzPts val="2400"/>
              <a:buChar char="•"/>
            </a:pPr>
            <a:r>
              <a:rPr lang="en-GB" dirty="0">
                <a:latin typeface="Lato"/>
                <a:ea typeface="Lato"/>
                <a:cs typeface="Lato"/>
                <a:sym typeface="Lato"/>
              </a:rPr>
              <a:t>Historical data from the National Audit Programme (SSNAP) in December 2016,  from 31 ESD teams in England.</a:t>
            </a:r>
            <a:endParaRPr dirty="0">
              <a:latin typeface="Lato"/>
              <a:ea typeface="Lato"/>
              <a:cs typeface="Lato"/>
              <a:sym typeface="Lato"/>
            </a:endParaRPr>
          </a:p>
          <a:p>
            <a:pPr marL="457200" lvl="0" indent="0" algn="l" rtl="0">
              <a:lnSpc>
                <a:spcPct val="90000"/>
              </a:lnSpc>
              <a:spcBef>
                <a:spcPts val="0"/>
              </a:spcBef>
              <a:spcAft>
                <a:spcPts val="0"/>
              </a:spcAft>
              <a:buNone/>
            </a:pPr>
            <a:endParaRPr dirty="0">
              <a:latin typeface="Lato"/>
              <a:ea typeface="Lato"/>
              <a:cs typeface="Lato"/>
              <a:sym typeface="Lato"/>
            </a:endParaRPr>
          </a:p>
          <a:p>
            <a:pPr marL="495300" lvl="0" indent="-342900" algn="l" rtl="0">
              <a:lnSpc>
                <a:spcPct val="90000"/>
              </a:lnSpc>
              <a:spcBef>
                <a:spcPts val="0"/>
              </a:spcBef>
              <a:spcAft>
                <a:spcPts val="0"/>
              </a:spcAft>
              <a:buSzPts val="2400"/>
              <a:buChar char="•"/>
            </a:pPr>
            <a:r>
              <a:rPr lang="en-GB" dirty="0">
                <a:latin typeface="Lato"/>
                <a:ea typeface="Lato"/>
                <a:cs typeface="Lato"/>
                <a:sym typeface="Lato"/>
              </a:rPr>
              <a:t>A 17-item ESD consensus score to quantitatively measure the</a:t>
            </a:r>
            <a:endParaRPr dirty="0"/>
          </a:p>
          <a:p>
            <a:pPr marL="152400" lvl="0" indent="0" algn="l" rtl="0">
              <a:lnSpc>
                <a:spcPct val="90000"/>
              </a:lnSpc>
              <a:spcBef>
                <a:spcPts val="0"/>
              </a:spcBef>
              <a:spcAft>
                <a:spcPts val="0"/>
              </a:spcAft>
              <a:buSzPts val="2400"/>
              <a:buNone/>
            </a:pPr>
            <a:r>
              <a:rPr lang="en-GB" dirty="0">
                <a:latin typeface="Lato"/>
                <a:ea typeface="Lato"/>
                <a:cs typeface="Lato"/>
                <a:sym typeface="Lato"/>
              </a:rPr>
              <a:t>    adoption of core components and assess whether they relate to intensity</a:t>
            </a:r>
            <a:endParaRPr dirty="0"/>
          </a:p>
          <a:p>
            <a:pPr marL="152400" lvl="0" indent="0" algn="l" rtl="0">
              <a:lnSpc>
                <a:spcPct val="90000"/>
              </a:lnSpc>
              <a:spcBef>
                <a:spcPts val="0"/>
              </a:spcBef>
              <a:spcAft>
                <a:spcPts val="0"/>
              </a:spcAft>
              <a:buSzPts val="2400"/>
              <a:buNone/>
            </a:pPr>
            <a:r>
              <a:rPr lang="en-GB" dirty="0">
                <a:latin typeface="Lato"/>
                <a:ea typeface="Lato"/>
                <a:cs typeface="Lato"/>
                <a:sym typeface="Lato"/>
              </a:rPr>
              <a:t>    and responsiveness. </a:t>
            </a:r>
            <a:endParaRPr dirty="0"/>
          </a:p>
          <a:p>
            <a:pPr marL="152400" lvl="0" indent="0" algn="l" rtl="0">
              <a:lnSpc>
                <a:spcPct val="90000"/>
              </a:lnSpc>
              <a:spcBef>
                <a:spcPts val="0"/>
              </a:spcBef>
              <a:spcAft>
                <a:spcPts val="0"/>
              </a:spcAft>
              <a:buSzPts val="2400"/>
              <a:buNone/>
            </a:pPr>
            <a:endParaRPr dirty="0">
              <a:latin typeface="Lato"/>
              <a:ea typeface="Lato"/>
              <a:cs typeface="Lato"/>
              <a:sym typeface="Lato"/>
            </a:endParaRPr>
          </a:p>
          <a:p>
            <a:pPr marL="457200" lvl="0" indent="-381000" algn="l" rtl="0">
              <a:lnSpc>
                <a:spcPct val="90000"/>
              </a:lnSpc>
              <a:spcBef>
                <a:spcPts val="1000"/>
              </a:spcBef>
              <a:spcAft>
                <a:spcPts val="0"/>
              </a:spcAft>
              <a:buSzPts val="2400"/>
              <a:buFont typeface="Arial"/>
              <a:buChar char="•"/>
            </a:pPr>
            <a:r>
              <a:rPr lang="en-GB" dirty="0">
                <a:latin typeface="Lato"/>
                <a:ea typeface="Lato"/>
                <a:cs typeface="Lato"/>
                <a:sym typeface="Lato"/>
              </a:rPr>
              <a:t>Interviews with 117 clinicians and 30 patients from six ESD sites in England.</a:t>
            </a:r>
            <a:endParaRPr dirty="0">
              <a:latin typeface="Lato"/>
              <a:ea typeface="Lato"/>
              <a:cs typeface="Lato"/>
              <a:sym typeface="Lato"/>
            </a:endParaRPr>
          </a:p>
          <a:p>
            <a:pPr marL="457200" lvl="0" indent="-228600" algn="l" rtl="0">
              <a:lnSpc>
                <a:spcPct val="90000"/>
              </a:lnSpc>
              <a:spcBef>
                <a:spcPts val="1000"/>
              </a:spcBef>
              <a:spcAft>
                <a:spcPts val="0"/>
              </a:spcAft>
              <a:buSzPts val="2400"/>
              <a:buFont typeface="Noto Sans Symbols"/>
              <a:buNone/>
            </a:pPr>
            <a:endParaRPr dirty="0">
              <a:latin typeface="Lato"/>
              <a:ea typeface="Lato"/>
              <a:cs typeface="Lato"/>
              <a:sym typeface="Lato"/>
            </a:endParaRPr>
          </a:p>
          <a:p>
            <a:pPr marL="457200" lvl="0" indent="-381000" algn="l" rtl="0">
              <a:lnSpc>
                <a:spcPct val="90000"/>
              </a:lnSpc>
              <a:spcBef>
                <a:spcPts val="1000"/>
              </a:spcBef>
              <a:spcAft>
                <a:spcPts val="0"/>
              </a:spcAft>
              <a:buSzPts val="2400"/>
              <a:buFont typeface="Arial"/>
              <a:buChar char="•"/>
            </a:pPr>
            <a:r>
              <a:rPr lang="en-GB" dirty="0">
                <a:latin typeface="Lato"/>
                <a:ea typeface="Lato"/>
                <a:cs typeface="Lato"/>
                <a:sym typeface="Lato"/>
              </a:rPr>
              <a:t>Documentary evidence of the service model and associated costs.</a:t>
            </a:r>
            <a:endParaRPr dirty="0">
              <a:latin typeface="Lato"/>
              <a:ea typeface="Lato"/>
              <a:cs typeface="Lato"/>
              <a:sym typeface="Lato"/>
            </a:endParaRPr>
          </a:p>
          <a:p>
            <a:pPr marL="152400" lvl="0" indent="0" algn="l" rtl="0">
              <a:lnSpc>
                <a:spcPct val="90000"/>
              </a:lnSpc>
              <a:spcBef>
                <a:spcPts val="0"/>
              </a:spcBef>
              <a:spcAft>
                <a:spcPts val="0"/>
              </a:spcAft>
              <a:buSzPts val="2400"/>
              <a:buNone/>
            </a:pPr>
            <a:endParaRPr dirty="0">
              <a:latin typeface="Lato"/>
              <a:ea typeface="Lato"/>
              <a:cs typeface="Lato"/>
              <a:sym typeface="Lato"/>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5"/>
          <p:cNvSpPr txBox="1">
            <a:spLocks noGrp="1"/>
          </p:cNvSpPr>
          <p:nvPr>
            <p:ph type="title"/>
          </p:nvPr>
        </p:nvSpPr>
        <p:spPr>
          <a:xfrm>
            <a:off x="838200" y="365127"/>
            <a:ext cx="10515600" cy="865467"/>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193E72"/>
              </a:buClr>
              <a:buSzPts val="3200"/>
              <a:buFont typeface="Arial"/>
              <a:buNone/>
            </a:pPr>
            <a:r>
              <a:rPr lang="en-GB" b="1">
                <a:latin typeface="Lato"/>
                <a:ea typeface="Lato"/>
                <a:cs typeface="Lato"/>
                <a:sym typeface="Lato"/>
              </a:rPr>
              <a:t>Results: Responsiveness</a:t>
            </a:r>
            <a:r>
              <a:rPr lang="en-GB">
                <a:latin typeface="Lato"/>
                <a:ea typeface="Lato"/>
                <a:cs typeface="Lato"/>
                <a:sym typeface="Lato"/>
              </a:rPr>
              <a:t> </a:t>
            </a:r>
            <a:r>
              <a:rPr lang="en-GB" sz="2000">
                <a:latin typeface="Lato"/>
                <a:ea typeface="Lato"/>
                <a:cs typeface="Lato"/>
                <a:sym typeface="Lato"/>
              </a:rPr>
              <a:t>(Days from hospital discharge to first contact) </a:t>
            </a:r>
            <a:endParaRPr sz="2000">
              <a:latin typeface="Lato"/>
              <a:ea typeface="Lato"/>
              <a:cs typeface="Lato"/>
              <a:sym typeface="Lato"/>
            </a:endParaRPr>
          </a:p>
        </p:txBody>
      </p:sp>
      <p:sp>
        <p:nvSpPr>
          <p:cNvPr id="135" name="Google Shape;135;p5"/>
          <p:cNvSpPr txBox="1">
            <a:spLocks noGrp="1"/>
          </p:cNvSpPr>
          <p:nvPr>
            <p:ph type="body" idx="1"/>
          </p:nvPr>
        </p:nvSpPr>
        <p:spPr>
          <a:xfrm>
            <a:off x="646451" y="1802166"/>
            <a:ext cx="10899098" cy="4256453"/>
          </a:xfrm>
          <a:prstGeom prst="rect">
            <a:avLst/>
          </a:prstGeom>
          <a:noFill/>
          <a:ln>
            <a:noFill/>
          </a:ln>
        </p:spPr>
        <p:txBody>
          <a:bodyPr spcFirstLastPara="1" wrap="square" lIns="91425" tIns="45700" rIns="91425" bIns="45700" anchor="t" anchorCtr="0">
            <a:noAutofit/>
          </a:bodyPr>
          <a:lstStyle/>
          <a:p>
            <a:pPr marL="495300" lvl="0" indent="-342900" algn="l" rtl="0">
              <a:lnSpc>
                <a:spcPct val="90000"/>
              </a:lnSpc>
              <a:spcBef>
                <a:spcPts val="0"/>
              </a:spcBef>
              <a:spcAft>
                <a:spcPts val="0"/>
              </a:spcAft>
              <a:buSzPts val="2400"/>
              <a:buChar char="•"/>
            </a:pPr>
            <a:r>
              <a:rPr lang="en-GB" dirty="0">
                <a:latin typeface="Lato"/>
                <a:ea typeface="Lato"/>
                <a:cs typeface="Lato"/>
                <a:sym typeface="Lato"/>
              </a:rPr>
              <a:t>Defined core components </a:t>
            </a:r>
            <a:endParaRPr dirty="0">
              <a:latin typeface="Lato"/>
              <a:ea typeface="Lato"/>
              <a:cs typeface="Lato"/>
              <a:sym typeface="Lato"/>
            </a:endParaRPr>
          </a:p>
          <a:p>
            <a:pPr marL="457200" lvl="0" indent="0" algn="l" rtl="0">
              <a:lnSpc>
                <a:spcPct val="90000"/>
              </a:lnSpc>
              <a:spcBef>
                <a:spcPts val="0"/>
              </a:spcBef>
              <a:spcAft>
                <a:spcPts val="0"/>
              </a:spcAft>
              <a:buNone/>
            </a:pPr>
            <a:endParaRPr dirty="0">
              <a:latin typeface="Lato"/>
              <a:ea typeface="Lato"/>
              <a:cs typeface="Lato"/>
              <a:sym typeface="Lato"/>
            </a:endParaRPr>
          </a:p>
          <a:p>
            <a:pPr marL="495300" lvl="0" indent="-342900" algn="l" rtl="0">
              <a:lnSpc>
                <a:spcPct val="90000"/>
              </a:lnSpc>
              <a:spcBef>
                <a:spcPts val="0"/>
              </a:spcBef>
              <a:spcAft>
                <a:spcPts val="0"/>
              </a:spcAft>
              <a:buSzPts val="2400"/>
              <a:buChar char="•"/>
            </a:pPr>
            <a:r>
              <a:rPr lang="en-GB" dirty="0">
                <a:latin typeface="Lato"/>
                <a:ea typeface="Lato"/>
                <a:cs typeface="Lato"/>
                <a:sym typeface="Lato"/>
              </a:rPr>
              <a:t>Selection criteria on disability levels  </a:t>
            </a:r>
            <a:endParaRPr dirty="0">
              <a:latin typeface="Lato"/>
              <a:ea typeface="Lato"/>
              <a:cs typeface="Lato"/>
              <a:sym typeface="Lato"/>
            </a:endParaRPr>
          </a:p>
          <a:p>
            <a:pPr marL="457200" lvl="0" indent="0" algn="l" rtl="0">
              <a:lnSpc>
                <a:spcPct val="90000"/>
              </a:lnSpc>
              <a:spcBef>
                <a:spcPts val="0"/>
              </a:spcBef>
              <a:spcAft>
                <a:spcPts val="0"/>
              </a:spcAft>
              <a:buNone/>
            </a:pPr>
            <a:endParaRPr dirty="0">
              <a:latin typeface="Lato"/>
              <a:ea typeface="Lato"/>
              <a:cs typeface="Lato"/>
              <a:sym typeface="Lato"/>
            </a:endParaRPr>
          </a:p>
          <a:p>
            <a:pPr marL="495300" lvl="0" indent="-342900" algn="l" rtl="0">
              <a:lnSpc>
                <a:spcPct val="90000"/>
              </a:lnSpc>
              <a:spcBef>
                <a:spcPts val="0"/>
              </a:spcBef>
              <a:spcAft>
                <a:spcPts val="0"/>
              </a:spcAft>
              <a:buSzPts val="2400"/>
              <a:buChar char="•"/>
            </a:pPr>
            <a:r>
              <a:rPr lang="en-GB" dirty="0">
                <a:latin typeface="Lato"/>
                <a:ea typeface="Lato"/>
                <a:cs typeface="Lato"/>
                <a:sym typeface="Lato"/>
              </a:rPr>
              <a:t>Flexible approach to who makes the first contact </a:t>
            </a:r>
            <a:endParaRPr dirty="0">
              <a:latin typeface="Lato"/>
              <a:ea typeface="Lato"/>
              <a:cs typeface="Lato"/>
              <a:sym typeface="Lato"/>
            </a:endParaRPr>
          </a:p>
          <a:p>
            <a:pPr marL="457200" lvl="0" indent="0" algn="l" rtl="0">
              <a:lnSpc>
                <a:spcPct val="90000"/>
              </a:lnSpc>
              <a:spcBef>
                <a:spcPts val="0"/>
              </a:spcBef>
              <a:spcAft>
                <a:spcPts val="0"/>
              </a:spcAft>
              <a:buNone/>
            </a:pPr>
            <a:endParaRPr dirty="0">
              <a:latin typeface="Lato"/>
              <a:ea typeface="Lato"/>
              <a:cs typeface="Lato"/>
              <a:sym typeface="Lato"/>
            </a:endParaRPr>
          </a:p>
          <a:p>
            <a:pPr marL="495300" lvl="0" indent="-342900" algn="l" rtl="0">
              <a:lnSpc>
                <a:spcPct val="90000"/>
              </a:lnSpc>
              <a:spcBef>
                <a:spcPts val="0"/>
              </a:spcBef>
              <a:spcAft>
                <a:spcPts val="0"/>
              </a:spcAft>
              <a:buSzPts val="2400"/>
              <a:buChar char="•"/>
            </a:pPr>
            <a:r>
              <a:rPr lang="en-GB" dirty="0">
                <a:latin typeface="Lato"/>
                <a:ea typeface="Lato"/>
                <a:cs typeface="Lato"/>
                <a:sym typeface="Lato"/>
              </a:rPr>
              <a:t>Highly valued by stroke survivors. </a:t>
            </a:r>
            <a:endParaRPr dirty="0">
              <a:latin typeface="Lato"/>
              <a:ea typeface="Lato"/>
              <a:cs typeface="Lato"/>
              <a:sym typeface="Lato"/>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6"/>
          <p:cNvSpPr txBox="1">
            <a:spLocks noGrp="1"/>
          </p:cNvSpPr>
          <p:nvPr>
            <p:ph type="title"/>
          </p:nvPr>
        </p:nvSpPr>
        <p:spPr>
          <a:xfrm>
            <a:off x="838200" y="365127"/>
            <a:ext cx="10515600" cy="865467"/>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193E72"/>
              </a:buClr>
              <a:buSzPts val="3200"/>
              <a:buFont typeface="Arial"/>
              <a:buNone/>
            </a:pPr>
            <a:r>
              <a:rPr lang="en-GB" b="1">
                <a:latin typeface="Lato"/>
                <a:ea typeface="Lato"/>
                <a:cs typeface="Lato"/>
                <a:sym typeface="Lato"/>
              </a:rPr>
              <a:t>Results: Intensity </a:t>
            </a:r>
            <a:r>
              <a:rPr lang="en-GB" sz="2000">
                <a:latin typeface="Lato"/>
                <a:ea typeface="Lato"/>
                <a:cs typeface="Lato"/>
                <a:sym typeface="Lato"/>
              </a:rPr>
              <a:t>(No of treatment days/total days with ESD)</a:t>
            </a:r>
            <a:endParaRPr sz="2000">
              <a:latin typeface="Lato"/>
              <a:ea typeface="Lato"/>
              <a:cs typeface="Lato"/>
              <a:sym typeface="Lato"/>
            </a:endParaRPr>
          </a:p>
        </p:txBody>
      </p:sp>
      <p:sp>
        <p:nvSpPr>
          <p:cNvPr id="141" name="Google Shape;141;p6"/>
          <p:cNvSpPr txBox="1">
            <a:spLocks noGrp="1"/>
          </p:cNvSpPr>
          <p:nvPr>
            <p:ph type="body" idx="1"/>
          </p:nvPr>
        </p:nvSpPr>
        <p:spPr>
          <a:xfrm>
            <a:off x="646451" y="1746179"/>
            <a:ext cx="10899098" cy="4256453"/>
          </a:xfrm>
          <a:prstGeom prst="rect">
            <a:avLst/>
          </a:prstGeom>
          <a:noFill/>
          <a:ln>
            <a:noFill/>
          </a:ln>
        </p:spPr>
        <p:txBody>
          <a:bodyPr spcFirstLastPara="1" wrap="square" lIns="91425" tIns="45700" rIns="91425" bIns="45700" anchor="t" anchorCtr="0">
            <a:noAutofit/>
          </a:bodyPr>
          <a:lstStyle/>
          <a:p>
            <a:pPr marL="495300" lvl="0" indent="-342900" algn="l" rtl="0">
              <a:lnSpc>
                <a:spcPct val="90000"/>
              </a:lnSpc>
              <a:spcBef>
                <a:spcPts val="0"/>
              </a:spcBef>
              <a:spcAft>
                <a:spcPts val="0"/>
              </a:spcAft>
              <a:buSzPts val="2400"/>
              <a:buChar char="•"/>
            </a:pPr>
            <a:r>
              <a:rPr lang="en-GB" dirty="0">
                <a:latin typeface="Lato"/>
                <a:ea typeface="Lato"/>
                <a:cs typeface="Lato"/>
                <a:sym typeface="Lato"/>
              </a:rPr>
              <a:t>Defined core components </a:t>
            </a:r>
            <a:endParaRPr dirty="0">
              <a:latin typeface="Lato"/>
              <a:ea typeface="Lato"/>
              <a:cs typeface="Lato"/>
              <a:sym typeface="Lato"/>
            </a:endParaRPr>
          </a:p>
          <a:p>
            <a:pPr marL="457200" lvl="0" indent="0" algn="l" rtl="0">
              <a:lnSpc>
                <a:spcPct val="90000"/>
              </a:lnSpc>
              <a:spcBef>
                <a:spcPts val="0"/>
              </a:spcBef>
              <a:spcAft>
                <a:spcPts val="0"/>
              </a:spcAft>
              <a:buNone/>
            </a:pPr>
            <a:endParaRPr dirty="0">
              <a:latin typeface="Lato"/>
              <a:ea typeface="Lato"/>
              <a:cs typeface="Lato"/>
              <a:sym typeface="Lato"/>
            </a:endParaRPr>
          </a:p>
          <a:p>
            <a:pPr marL="495300" lvl="0" indent="-342900" algn="l" rtl="0">
              <a:lnSpc>
                <a:spcPct val="90000"/>
              </a:lnSpc>
              <a:spcBef>
                <a:spcPts val="0"/>
              </a:spcBef>
              <a:spcAft>
                <a:spcPts val="0"/>
              </a:spcAft>
              <a:buSzPts val="2400"/>
              <a:buChar char="•"/>
            </a:pPr>
            <a:r>
              <a:rPr lang="en-GB" dirty="0">
                <a:latin typeface="Lato"/>
                <a:ea typeface="Lato"/>
                <a:cs typeface="Lato"/>
                <a:sym typeface="Lato"/>
              </a:rPr>
              <a:t>MDT working and an interdisciplinary skillset </a:t>
            </a:r>
            <a:endParaRPr dirty="0">
              <a:latin typeface="Lato"/>
              <a:ea typeface="Lato"/>
              <a:cs typeface="Lato"/>
              <a:sym typeface="Lato"/>
            </a:endParaRPr>
          </a:p>
          <a:p>
            <a:pPr marL="457200" lvl="0" indent="0" algn="l" rtl="0">
              <a:lnSpc>
                <a:spcPct val="90000"/>
              </a:lnSpc>
              <a:spcBef>
                <a:spcPts val="0"/>
              </a:spcBef>
              <a:spcAft>
                <a:spcPts val="0"/>
              </a:spcAft>
              <a:buNone/>
            </a:pPr>
            <a:endParaRPr dirty="0">
              <a:latin typeface="Lato"/>
              <a:ea typeface="Lato"/>
              <a:cs typeface="Lato"/>
              <a:sym typeface="Lato"/>
            </a:endParaRPr>
          </a:p>
          <a:p>
            <a:pPr marL="495300" lvl="0" indent="-342900" algn="l" rtl="0">
              <a:lnSpc>
                <a:spcPct val="90000"/>
              </a:lnSpc>
              <a:spcBef>
                <a:spcPts val="0"/>
              </a:spcBef>
              <a:spcAft>
                <a:spcPts val="0"/>
              </a:spcAft>
              <a:buSzPts val="2400"/>
              <a:buChar char="•"/>
            </a:pPr>
            <a:r>
              <a:rPr lang="en-GB" dirty="0">
                <a:latin typeface="Lato"/>
                <a:ea typeface="Lato"/>
                <a:cs typeface="Lato"/>
                <a:sym typeface="Lato"/>
              </a:rPr>
              <a:t>Responding to gaps and addressing unmet patient needs </a:t>
            </a:r>
            <a:endParaRPr dirty="0"/>
          </a:p>
          <a:p>
            <a:pPr marL="495300" lvl="0" indent="-190500" algn="l" rtl="0">
              <a:lnSpc>
                <a:spcPct val="90000"/>
              </a:lnSpc>
              <a:spcBef>
                <a:spcPts val="0"/>
              </a:spcBef>
              <a:spcAft>
                <a:spcPts val="0"/>
              </a:spcAft>
              <a:buSzPts val="2400"/>
              <a:buNone/>
            </a:pPr>
            <a:endParaRPr dirty="0">
              <a:latin typeface="Lato"/>
              <a:ea typeface="Lato"/>
              <a:cs typeface="Lato"/>
              <a:sym typeface="Lato"/>
            </a:endParaRPr>
          </a:p>
          <a:p>
            <a:pPr marL="495300" lvl="0" indent="-342900" algn="l" rtl="0">
              <a:lnSpc>
                <a:spcPct val="90000"/>
              </a:lnSpc>
              <a:spcBef>
                <a:spcPts val="0"/>
              </a:spcBef>
              <a:spcAft>
                <a:spcPts val="0"/>
              </a:spcAft>
              <a:buSzPts val="2400"/>
              <a:buChar char="•"/>
            </a:pPr>
            <a:r>
              <a:rPr lang="en-GB" dirty="0">
                <a:latin typeface="Lato"/>
                <a:ea typeface="Lato"/>
                <a:cs typeface="Lato"/>
                <a:sym typeface="Lato"/>
              </a:rPr>
              <a:t>Most received as much therapy as they could cope with.</a:t>
            </a:r>
            <a:endParaRP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7"/>
          <p:cNvSpPr txBox="1">
            <a:spLocks noGrp="1"/>
          </p:cNvSpPr>
          <p:nvPr>
            <p:ph type="title"/>
          </p:nvPr>
        </p:nvSpPr>
        <p:spPr>
          <a:xfrm>
            <a:off x="838200" y="365127"/>
            <a:ext cx="10515600" cy="865467"/>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193E72"/>
              </a:buClr>
              <a:buSzPts val="3200"/>
              <a:buFont typeface="Arial"/>
              <a:buNone/>
            </a:pPr>
            <a:r>
              <a:rPr lang="en-GB" b="1" dirty="0">
                <a:latin typeface="Lato"/>
                <a:ea typeface="Lato"/>
                <a:cs typeface="Lato"/>
                <a:sym typeface="Lato"/>
              </a:rPr>
              <a:t>Results: Rurality</a:t>
            </a:r>
            <a:endParaRPr b="1" dirty="0">
              <a:latin typeface="Lato"/>
              <a:ea typeface="Lato"/>
              <a:cs typeface="Lato"/>
              <a:sym typeface="Lato"/>
            </a:endParaRPr>
          </a:p>
        </p:txBody>
      </p:sp>
      <p:sp>
        <p:nvSpPr>
          <p:cNvPr id="147" name="Google Shape;147;p7"/>
          <p:cNvSpPr txBox="1">
            <a:spLocks noGrp="1"/>
          </p:cNvSpPr>
          <p:nvPr>
            <p:ph type="body" idx="1"/>
          </p:nvPr>
        </p:nvSpPr>
        <p:spPr>
          <a:xfrm>
            <a:off x="646451" y="1735922"/>
            <a:ext cx="10899098" cy="4256453"/>
          </a:xfrm>
          <a:prstGeom prst="rect">
            <a:avLst/>
          </a:prstGeom>
          <a:noFill/>
          <a:ln>
            <a:noFill/>
          </a:ln>
        </p:spPr>
        <p:txBody>
          <a:bodyPr spcFirstLastPara="1" wrap="square" lIns="91425" tIns="45700" rIns="91425" bIns="45700" anchor="t" anchorCtr="0">
            <a:noAutofit/>
          </a:bodyPr>
          <a:lstStyle/>
          <a:p>
            <a:pPr marL="495300" lvl="0" indent="-342900" algn="l" rtl="0">
              <a:lnSpc>
                <a:spcPct val="90000"/>
              </a:lnSpc>
              <a:spcBef>
                <a:spcPts val="0"/>
              </a:spcBef>
              <a:spcAft>
                <a:spcPts val="0"/>
              </a:spcAft>
              <a:buSzPts val="2400"/>
              <a:buChar char="•"/>
            </a:pPr>
            <a:r>
              <a:rPr lang="en-GB" dirty="0">
                <a:latin typeface="Lato"/>
                <a:ea typeface="Lato"/>
                <a:cs typeface="Lato"/>
                <a:sym typeface="Lato"/>
              </a:rPr>
              <a:t>No significant relationship between rurality and intensity/responsiveness</a:t>
            </a:r>
            <a:endParaRPr dirty="0">
              <a:latin typeface="Lato"/>
              <a:ea typeface="Lato"/>
              <a:cs typeface="Lato"/>
              <a:sym typeface="Lato"/>
            </a:endParaRPr>
          </a:p>
          <a:p>
            <a:pPr marL="457200" lvl="0" indent="0" algn="l" rtl="0">
              <a:lnSpc>
                <a:spcPct val="90000"/>
              </a:lnSpc>
              <a:spcBef>
                <a:spcPts val="0"/>
              </a:spcBef>
              <a:spcAft>
                <a:spcPts val="0"/>
              </a:spcAft>
              <a:buNone/>
            </a:pPr>
            <a:endParaRPr dirty="0">
              <a:latin typeface="Lato"/>
              <a:ea typeface="Lato"/>
              <a:cs typeface="Lato"/>
              <a:sym typeface="Lato"/>
            </a:endParaRPr>
          </a:p>
          <a:p>
            <a:pPr marL="495300" lvl="0" indent="-342900" algn="l" rtl="0">
              <a:lnSpc>
                <a:spcPct val="90000"/>
              </a:lnSpc>
              <a:spcBef>
                <a:spcPts val="0"/>
              </a:spcBef>
              <a:spcAft>
                <a:spcPts val="0"/>
              </a:spcAft>
              <a:buSzPts val="2400"/>
              <a:buChar char="•"/>
            </a:pPr>
            <a:r>
              <a:rPr lang="en-GB" dirty="0">
                <a:latin typeface="Lato"/>
                <a:ea typeface="Lato"/>
                <a:cs typeface="Lato"/>
                <a:sym typeface="Lato"/>
              </a:rPr>
              <a:t>T</a:t>
            </a:r>
            <a:r>
              <a:rPr lang="en-GB" b="0" i="0" u="none" strike="noStrike" dirty="0">
                <a:latin typeface="Lato"/>
                <a:ea typeface="Lato"/>
                <a:cs typeface="Lato"/>
                <a:sym typeface="Lato"/>
              </a:rPr>
              <a:t>he effects of adopting core components were similar for rural and urban sites </a:t>
            </a:r>
            <a:endParaRPr dirty="0">
              <a:latin typeface="Lato"/>
              <a:ea typeface="Lato"/>
              <a:cs typeface="Lato"/>
              <a:sym typeface="Lato"/>
            </a:endParaRPr>
          </a:p>
          <a:p>
            <a:pPr marL="457200" lvl="0" indent="0" algn="l" rtl="0">
              <a:lnSpc>
                <a:spcPct val="90000"/>
              </a:lnSpc>
              <a:spcBef>
                <a:spcPts val="0"/>
              </a:spcBef>
              <a:spcAft>
                <a:spcPts val="0"/>
              </a:spcAft>
              <a:buNone/>
            </a:pPr>
            <a:endParaRPr dirty="0">
              <a:latin typeface="Lato"/>
              <a:ea typeface="Lato"/>
              <a:cs typeface="Lato"/>
              <a:sym typeface="Lato"/>
            </a:endParaRPr>
          </a:p>
          <a:p>
            <a:pPr marL="495300" lvl="0" indent="-342900" algn="l" rtl="0">
              <a:lnSpc>
                <a:spcPct val="90000"/>
              </a:lnSpc>
              <a:spcBef>
                <a:spcPts val="0"/>
              </a:spcBef>
              <a:spcAft>
                <a:spcPts val="0"/>
              </a:spcAft>
              <a:buSzPts val="2400"/>
              <a:buChar char="•"/>
            </a:pPr>
            <a:r>
              <a:rPr lang="en-GB" dirty="0">
                <a:latin typeface="Lato"/>
                <a:ea typeface="Lato"/>
                <a:cs typeface="Lato"/>
                <a:sym typeface="Lato"/>
              </a:rPr>
              <a:t>Travel time was a challenge in rural/large areas </a:t>
            </a:r>
            <a:endParaRPr dirty="0">
              <a:latin typeface="Lato"/>
              <a:ea typeface="Lato"/>
              <a:cs typeface="Lato"/>
              <a:sym typeface="Lato"/>
            </a:endParaRPr>
          </a:p>
          <a:p>
            <a:pPr marL="457200" lvl="0" indent="0" algn="l" rtl="0">
              <a:lnSpc>
                <a:spcPct val="90000"/>
              </a:lnSpc>
              <a:spcBef>
                <a:spcPts val="0"/>
              </a:spcBef>
              <a:spcAft>
                <a:spcPts val="0"/>
              </a:spcAft>
              <a:buNone/>
            </a:pPr>
            <a:endParaRPr dirty="0">
              <a:latin typeface="Lato"/>
              <a:ea typeface="Lato"/>
              <a:cs typeface="Lato"/>
              <a:sym typeface="Lato"/>
            </a:endParaRPr>
          </a:p>
          <a:p>
            <a:pPr marL="495300" lvl="0" indent="-342900" algn="l" rtl="0">
              <a:lnSpc>
                <a:spcPct val="90000"/>
              </a:lnSpc>
              <a:spcBef>
                <a:spcPts val="0"/>
              </a:spcBef>
              <a:spcAft>
                <a:spcPts val="0"/>
              </a:spcAft>
              <a:buSzPts val="2400"/>
              <a:buChar char="•"/>
            </a:pPr>
            <a:r>
              <a:rPr lang="en-GB" dirty="0">
                <a:latin typeface="Lato"/>
                <a:ea typeface="Lato"/>
                <a:cs typeface="Lato"/>
                <a:sym typeface="Lato"/>
              </a:rPr>
              <a:t>Adaptations to MDT structures and processes. </a:t>
            </a:r>
            <a:endParaRPr dirty="0"/>
          </a:p>
          <a:p>
            <a:pPr marL="495300" lvl="0" indent="-190500" algn="l" rtl="0">
              <a:lnSpc>
                <a:spcPct val="90000"/>
              </a:lnSpc>
              <a:spcBef>
                <a:spcPts val="0"/>
              </a:spcBef>
              <a:spcAft>
                <a:spcPts val="0"/>
              </a:spcAft>
              <a:buSzPts val="2400"/>
              <a:buNone/>
            </a:pPr>
            <a:endParaRPr dirty="0">
              <a:latin typeface="Lato"/>
              <a:ea typeface="Lato"/>
              <a:cs typeface="Lato"/>
              <a:sym typeface="Lato"/>
            </a:endParaRPr>
          </a:p>
          <a:p>
            <a:pPr marL="495300" lvl="0" indent="-190500" algn="l" rtl="0">
              <a:lnSpc>
                <a:spcPct val="90000"/>
              </a:lnSpc>
              <a:spcBef>
                <a:spcPts val="0"/>
              </a:spcBef>
              <a:spcAft>
                <a:spcPts val="0"/>
              </a:spcAft>
              <a:buSzPts val="2400"/>
              <a:buNone/>
            </a:pPr>
            <a:endParaRPr dirty="0">
              <a:latin typeface="Lato"/>
              <a:ea typeface="Lato"/>
              <a:cs typeface="Lato"/>
              <a:sym typeface="Lato"/>
            </a:endParaRPr>
          </a:p>
          <a:p>
            <a:pPr marL="495300" lvl="0" indent="-190500" algn="l" rtl="0">
              <a:lnSpc>
                <a:spcPct val="90000"/>
              </a:lnSpc>
              <a:spcBef>
                <a:spcPts val="0"/>
              </a:spcBef>
              <a:spcAft>
                <a:spcPts val="0"/>
              </a:spcAft>
              <a:buSzPts val="2400"/>
              <a:buNone/>
            </a:pPr>
            <a:endParaRPr dirty="0">
              <a:latin typeface="Lato"/>
              <a:ea typeface="Lato"/>
              <a:cs typeface="Lato"/>
              <a:sym typeface="Lato"/>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8"/>
          <p:cNvSpPr txBox="1">
            <a:spLocks noGrp="1"/>
          </p:cNvSpPr>
          <p:nvPr>
            <p:ph type="title"/>
          </p:nvPr>
        </p:nvSpPr>
        <p:spPr>
          <a:xfrm>
            <a:off x="838200" y="365127"/>
            <a:ext cx="10515600" cy="865467"/>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193E72"/>
              </a:buClr>
              <a:buSzPts val="3200"/>
              <a:buFont typeface="Arial"/>
              <a:buNone/>
            </a:pPr>
            <a:r>
              <a:rPr lang="en-GB" b="1">
                <a:latin typeface="Lato"/>
                <a:ea typeface="Lato"/>
                <a:cs typeface="Lato"/>
                <a:sym typeface="Lato"/>
              </a:rPr>
              <a:t>Results: Communication processes</a:t>
            </a:r>
            <a:endParaRPr b="1">
              <a:latin typeface="Lato"/>
              <a:ea typeface="Lato"/>
              <a:cs typeface="Lato"/>
              <a:sym typeface="Lato"/>
            </a:endParaRPr>
          </a:p>
        </p:txBody>
      </p:sp>
      <p:sp>
        <p:nvSpPr>
          <p:cNvPr id="153" name="Google Shape;153;p8"/>
          <p:cNvSpPr txBox="1">
            <a:spLocks noGrp="1"/>
          </p:cNvSpPr>
          <p:nvPr>
            <p:ph type="body" idx="1"/>
          </p:nvPr>
        </p:nvSpPr>
        <p:spPr>
          <a:xfrm>
            <a:off x="602805" y="1790332"/>
            <a:ext cx="11205845" cy="4420235"/>
          </a:xfrm>
          <a:prstGeom prst="rect">
            <a:avLst/>
          </a:prstGeom>
          <a:noFill/>
          <a:ln>
            <a:noFill/>
          </a:ln>
        </p:spPr>
        <p:txBody>
          <a:bodyPr spcFirstLastPara="1" wrap="square" lIns="91425" tIns="45700" rIns="91425" bIns="45700" anchor="t" anchorCtr="0">
            <a:noAutofit/>
          </a:bodyPr>
          <a:lstStyle/>
          <a:p>
            <a:pPr marL="495300" lvl="0" indent="-342900" algn="l" rtl="0">
              <a:lnSpc>
                <a:spcPct val="90000"/>
              </a:lnSpc>
              <a:spcBef>
                <a:spcPts val="0"/>
              </a:spcBef>
              <a:spcAft>
                <a:spcPts val="0"/>
              </a:spcAft>
              <a:buSzPts val="2400"/>
              <a:buChar char="•"/>
            </a:pPr>
            <a:r>
              <a:rPr lang="en-GB" dirty="0">
                <a:latin typeface="Lato"/>
                <a:ea typeface="Lato"/>
                <a:cs typeface="Lato"/>
                <a:sym typeface="Lato"/>
              </a:rPr>
              <a:t>C</a:t>
            </a:r>
            <a:r>
              <a:rPr lang="en-GB" sz="2400" dirty="0">
                <a:latin typeface="Lato"/>
                <a:ea typeface="Lato"/>
                <a:cs typeface="Lato"/>
                <a:sym typeface="Lato"/>
              </a:rPr>
              <a:t>ommunications quality impacts </a:t>
            </a:r>
            <a:r>
              <a:rPr lang="en-GB" dirty="0">
                <a:latin typeface="Lato"/>
                <a:ea typeface="Lato"/>
                <a:cs typeface="Lato"/>
                <a:sym typeface="Lato"/>
              </a:rPr>
              <a:t>on </a:t>
            </a:r>
            <a:r>
              <a:rPr lang="en-GB" sz="2400" dirty="0">
                <a:latin typeface="Lato"/>
                <a:ea typeface="Lato"/>
                <a:cs typeface="Lato"/>
                <a:sym typeface="Lato"/>
              </a:rPr>
              <a:t>responsiveness and intensity targets </a:t>
            </a:r>
            <a:endParaRPr lang="en-GB" dirty="0">
              <a:latin typeface="Lato"/>
              <a:ea typeface="Lato"/>
              <a:cs typeface="Lato"/>
              <a:sym typeface="Lato"/>
            </a:endParaRPr>
          </a:p>
          <a:p>
            <a:pPr marL="457200" lvl="0" indent="0" algn="l" rtl="0">
              <a:lnSpc>
                <a:spcPct val="90000"/>
              </a:lnSpc>
              <a:spcBef>
                <a:spcPts val="0"/>
              </a:spcBef>
              <a:spcAft>
                <a:spcPts val="0"/>
              </a:spcAft>
              <a:buNone/>
            </a:pPr>
            <a:endParaRPr lang="en-GB" dirty="0">
              <a:latin typeface="Lato"/>
              <a:ea typeface="Lato"/>
              <a:cs typeface="Lato"/>
              <a:sym typeface="Lato"/>
            </a:endParaRPr>
          </a:p>
          <a:p>
            <a:pPr marL="495300" lvl="0" indent="-342900" algn="l" rtl="0">
              <a:lnSpc>
                <a:spcPct val="90000"/>
              </a:lnSpc>
              <a:spcBef>
                <a:spcPts val="0"/>
              </a:spcBef>
              <a:spcAft>
                <a:spcPts val="0"/>
              </a:spcAft>
              <a:buSzPts val="2400"/>
              <a:buChar char="•"/>
            </a:pPr>
            <a:r>
              <a:rPr lang="en-GB" dirty="0">
                <a:latin typeface="Lato"/>
                <a:ea typeface="Lato"/>
                <a:cs typeface="Lato"/>
                <a:sym typeface="Lato"/>
              </a:rPr>
              <a:t>Embedded social worker </a:t>
            </a:r>
          </a:p>
          <a:p>
            <a:pPr marL="457200" lvl="0" indent="0" algn="l" rtl="0">
              <a:lnSpc>
                <a:spcPct val="90000"/>
              </a:lnSpc>
              <a:spcBef>
                <a:spcPts val="0"/>
              </a:spcBef>
              <a:spcAft>
                <a:spcPts val="0"/>
              </a:spcAft>
              <a:buNone/>
            </a:pPr>
            <a:endParaRPr lang="en-GB" dirty="0">
              <a:latin typeface="Lato"/>
              <a:ea typeface="Lato"/>
              <a:cs typeface="Lato"/>
              <a:sym typeface="Lato"/>
            </a:endParaRPr>
          </a:p>
          <a:p>
            <a:pPr marL="495300" lvl="0" indent="-342900" algn="l" rtl="0">
              <a:lnSpc>
                <a:spcPct val="90000"/>
              </a:lnSpc>
              <a:spcBef>
                <a:spcPts val="0"/>
              </a:spcBef>
              <a:spcAft>
                <a:spcPts val="0"/>
              </a:spcAft>
              <a:buSzPts val="2400"/>
              <a:buChar char="•"/>
            </a:pPr>
            <a:r>
              <a:rPr lang="en-GB" dirty="0">
                <a:latin typeface="Lato"/>
                <a:ea typeface="Lato"/>
                <a:cs typeface="Lato"/>
                <a:sym typeface="Lato"/>
              </a:rPr>
              <a:t>Collaborative links with referring stroke units </a:t>
            </a:r>
          </a:p>
          <a:p>
            <a:pPr marL="457200" lvl="0" indent="0" algn="l" rtl="0">
              <a:lnSpc>
                <a:spcPct val="90000"/>
              </a:lnSpc>
              <a:spcBef>
                <a:spcPts val="0"/>
              </a:spcBef>
              <a:spcAft>
                <a:spcPts val="0"/>
              </a:spcAft>
              <a:buNone/>
            </a:pPr>
            <a:endParaRPr lang="en-GB" dirty="0">
              <a:latin typeface="Lato"/>
              <a:ea typeface="Lato"/>
              <a:cs typeface="Lato"/>
              <a:sym typeface="Lato"/>
            </a:endParaRPr>
          </a:p>
          <a:p>
            <a:pPr marL="495300" lvl="0" indent="-342900" algn="l" rtl="0">
              <a:lnSpc>
                <a:spcPct val="90000"/>
              </a:lnSpc>
              <a:spcBef>
                <a:spcPts val="0"/>
              </a:spcBef>
              <a:spcAft>
                <a:spcPts val="0"/>
              </a:spcAft>
              <a:buSzPts val="2400"/>
              <a:buChar char="•"/>
            </a:pPr>
            <a:r>
              <a:rPr lang="en-GB" dirty="0">
                <a:latin typeface="Lato"/>
                <a:ea typeface="Lato"/>
                <a:cs typeface="Lato"/>
                <a:sym typeface="Lato"/>
              </a:rPr>
              <a:t>Stoke survivors called for improved communication and information. </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sp>
        <p:nvSpPr>
          <p:cNvPr id="55" name="Google Shape;55;p1"/>
          <p:cNvSpPr txBox="1">
            <a:spLocks noGrp="1"/>
          </p:cNvSpPr>
          <p:nvPr>
            <p:ph type="ctrTitle"/>
          </p:nvPr>
        </p:nvSpPr>
        <p:spPr>
          <a:xfrm>
            <a:off x="1086900" y="3000710"/>
            <a:ext cx="10018200" cy="9528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lt1"/>
              </a:buClr>
              <a:buSzPts val="6000"/>
              <a:buFont typeface="Arial"/>
              <a:buNone/>
            </a:pPr>
            <a:r>
              <a:rPr lang="en-GB" sz="4800" b="1">
                <a:latin typeface="Lato"/>
                <a:ea typeface="Lato"/>
                <a:cs typeface="Lato"/>
                <a:sym typeface="Lato"/>
              </a:rPr>
              <a:t>Using machine learning to </a:t>
            </a:r>
            <a:br>
              <a:rPr lang="en-GB" sz="4800" b="1">
                <a:latin typeface="Lato"/>
                <a:ea typeface="Lato"/>
                <a:cs typeface="Lato"/>
                <a:sym typeface="Lato"/>
              </a:rPr>
            </a:br>
            <a:r>
              <a:rPr lang="en-GB" sz="4800" b="1">
                <a:latin typeface="Lato"/>
                <a:ea typeface="Lato"/>
                <a:cs typeface="Lato"/>
                <a:sym typeface="Lato"/>
              </a:rPr>
              <a:t>identify how to increase the disability benefit </a:t>
            </a:r>
            <a:br>
              <a:rPr lang="en-GB" sz="4800" b="1">
                <a:latin typeface="Lato"/>
                <a:ea typeface="Lato"/>
                <a:cs typeface="Lato"/>
                <a:sym typeface="Lato"/>
              </a:rPr>
            </a:br>
            <a:r>
              <a:rPr lang="en-GB" sz="4800" b="1">
                <a:latin typeface="Lato"/>
                <a:ea typeface="Lato"/>
                <a:cs typeface="Lato"/>
                <a:sym typeface="Lato"/>
              </a:rPr>
              <a:t>from intravenous thrombolysis</a:t>
            </a:r>
            <a:endParaRPr sz="4800" b="1">
              <a:latin typeface="Lato"/>
              <a:ea typeface="Lato"/>
              <a:cs typeface="Lato"/>
              <a:sym typeface="Lato"/>
            </a:endParaRPr>
          </a:p>
        </p:txBody>
      </p:sp>
      <p:sp>
        <p:nvSpPr>
          <p:cNvPr id="56" name="Google Shape;56;p1"/>
          <p:cNvSpPr txBox="1">
            <a:spLocks noGrp="1"/>
          </p:cNvSpPr>
          <p:nvPr>
            <p:ph type="subTitle" idx="1"/>
          </p:nvPr>
        </p:nvSpPr>
        <p:spPr>
          <a:xfrm>
            <a:off x="1524000" y="4392369"/>
            <a:ext cx="9144000" cy="15576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2400"/>
              <a:buNone/>
            </a:pPr>
            <a:r>
              <a:rPr lang="en-GB" sz="3000" b="1"/>
              <a:t>Prof Martin James</a:t>
            </a:r>
            <a:endParaRPr/>
          </a:p>
          <a:p>
            <a:pPr marL="0" lvl="0" indent="0" algn="ctr" rtl="0">
              <a:lnSpc>
                <a:spcPct val="90000"/>
              </a:lnSpc>
              <a:spcBef>
                <a:spcPts val="0"/>
              </a:spcBef>
              <a:spcAft>
                <a:spcPts val="0"/>
              </a:spcAft>
              <a:buClr>
                <a:schemeClr val="lt1"/>
              </a:buClr>
              <a:buSzPts val="2400"/>
              <a:buNone/>
            </a:pPr>
            <a:r>
              <a:rPr lang="en-GB"/>
              <a:t>Peninsula Applied Research Collaboration</a:t>
            </a:r>
            <a:endParaRPr/>
          </a:p>
          <a:p>
            <a:pPr marL="0" lvl="0" indent="0" algn="ctr" rtl="0">
              <a:lnSpc>
                <a:spcPct val="90000"/>
              </a:lnSpc>
              <a:spcBef>
                <a:spcPts val="0"/>
              </a:spcBef>
              <a:spcAft>
                <a:spcPts val="0"/>
              </a:spcAft>
              <a:buClr>
                <a:schemeClr val="lt1"/>
              </a:buClr>
              <a:buSzPts val="2400"/>
              <a:buNone/>
            </a:pPr>
            <a:r>
              <a:rPr lang="en-GB" sz="2000" i="1"/>
              <a:t>on behalf of</a:t>
            </a:r>
            <a:endParaRPr/>
          </a:p>
          <a:p>
            <a:pPr marL="0" lvl="0" indent="0" algn="ctr" rtl="0">
              <a:lnSpc>
                <a:spcPct val="90000"/>
              </a:lnSpc>
              <a:spcBef>
                <a:spcPts val="0"/>
              </a:spcBef>
              <a:spcAft>
                <a:spcPts val="0"/>
              </a:spcAft>
              <a:buSzPts val="2400"/>
              <a:buNone/>
            </a:pPr>
            <a:r>
              <a:rPr lang="en-GB" sz="2000">
                <a:solidFill>
                  <a:schemeClr val="lt1"/>
                </a:solidFill>
              </a:rPr>
              <a:t>Mike Allen, Charlotte James, Julie Frost, Kristin Liabo, Kerry Pearn, </a:t>
            </a:r>
            <a:br>
              <a:rPr lang="en-GB" sz="2000">
                <a:solidFill>
                  <a:schemeClr val="lt1"/>
                </a:solidFill>
              </a:rPr>
            </a:br>
            <a:r>
              <a:rPr lang="en-GB" sz="2000">
                <a:solidFill>
                  <a:schemeClr val="lt1"/>
                </a:solidFill>
              </a:rPr>
              <a:t>Tom Monks, Richard Everson, Ken Stein</a:t>
            </a:r>
            <a:endParaRPr sz="2000">
              <a:solidFill>
                <a:schemeClr val="lt1"/>
              </a:solidFill>
            </a:endParaRPr>
          </a:p>
        </p:txBody>
      </p:sp>
      <p:pic>
        <p:nvPicPr>
          <p:cNvPr id="57" name="Google Shape;57;p1" descr="C:\Users\JamesM\AppData\Local\Microsoft\Windows\Temporary Internet Files\Content.Outlook\MYES2ZAV\ARC_SWP_logo_colour text (2).jpg"/>
          <p:cNvPicPr preferRelativeResize="0"/>
          <p:nvPr/>
        </p:nvPicPr>
        <p:blipFill rotWithShape="1">
          <a:blip r:embed="rId3">
            <a:alphaModFix/>
          </a:blip>
          <a:srcRect/>
          <a:stretch/>
        </p:blipFill>
        <p:spPr>
          <a:xfrm>
            <a:off x="9228882" y="6202739"/>
            <a:ext cx="2762320" cy="440706"/>
          </a:xfrm>
          <a:prstGeom prst="rect">
            <a:avLst/>
          </a:prstGeom>
          <a:noFill/>
          <a:ln>
            <a:noFill/>
          </a:ln>
        </p:spPr>
      </p:pic>
    </p:spTree>
    <p:extLst>
      <p:ext uri="{BB962C8B-B14F-4D97-AF65-F5344CB8AC3E}">
        <p14:creationId xmlns:p14="http://schemas.microsoft.com/office/powerpoint/2010/main" val="37054008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9"/>
          <p:cNvSpPr txBox="1">
            <a:spLocks noGrp="1"/>
          </p:cNvSpPr>
          <p:nvPr>
            <p:ph type="title"/>
          </p:nvPr>
        </p:nvSpPr>
        <p:spPr>
          <a:xfrm>
            <a:off x="838200" y="365127"/>
            <a:ext cx="10515600" cy="865467"/>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193E72"/>
              </a:buClr>
              <a:buSzPts val="3200"/>
              <a:buFont typeface="Arial"/>
              <a:buNone/>
            </a:pPr>
            <a:r>
              <a:rPr lang="en-GB" b="1">
                <a:latin typeface="Lato"/>
                <a:ea typeface="Lato"/>
                <a:cs typeface="Lato"/>
                <a:sym typeface="Lato"/>
              </a:rPr>
              <a:t>Implications for health care and policy</a:t>
            </a:r>
            <a:endParaRPr b="1">
              <a:latin typeface="Lato"/>
              <a:ea typeface="Lato"/>
              <a:cs typeface="Lato"/>
              <a:sym typeface="Lato"/>
            </a:endParaRPr>
          </a:p>
        </p:txBody>
      </p:sp>
      <p:sp>
        <p:nvSpPr>
          <p:cNvPr id="159" name="Google Shape;159;p9"/>
          <p:cNvSpPr txBox="1">
            <a:spLocks noGrp="1"/>
          </p:cNvSpPr>
          <p:nvPr>
            <p:ph type="body" idx="1"/>
          </p:nvPr>
        </p:nvSpPr>
        <p:spPr>
          <a:xfrm>
            <a:off x="454702" y="1115091"/>
            <a:ext cx="10899098" cy="4256453"/>
          </a:xfrm>
          <a:prstGeom prst="rect">
            <a:avLst/>
          </a:prstGeom>
          <a:noFill/>
          <a:ln>
            <a:noFill/>
          </a:ln>
        </p:spPr>
        <p:txBody>
          <a:bodyPr spcFirstLastPara="1" wrap="square" lIns="91425" tIns="45700" rIns="91425" bIns="45700" anchor="t" anchorCtr="0">
            <a:noAutofit/>
          </a:bodyPr>
          <a:lstStyle/>
          <a:p>
            <a:pPr marL="457200" lvl="0" indent="0" algn="l" rtl="0">
              <a:lnSpc>
                <a:spcPct val="107000"/>
              </a:lnSpc>
              <a:spcBef>
                <a:spcPts val="1000"/>
              </a:spcBef>
              <a:spcAft>
                <a:spcPts val="0"/>
              </a:spcAft>
              <a:buNone/>
            </a:pPr>
            <a:endParaRPr dirty="0">
              <a:latin typeface="Lato"/>
              <a:ea typeface="Lato"/>
              <a:cs typeface="Lato"/>
              <a:sym typeface="Lato"/>
            </a:endParaRPr>
          </a:p>
          <a:p>
            <a:pPr marL="457200" lvl="0" indent="-381000" algn="l" rtl="0">
              <a:lnSpc>
                <a:spcPct val="150000"/>
              </a:lnSpc>
              <a:spcBef>
                <a:spcPts val="1000"/>
              </a:spcBef>
              <a:spcAft>
                <a:spcPts val="0"/>
              </a:spcAft>
              <a:buSzPts val="2400"/>
              <a:buChar char="•"/>
            </a:pPr>
            <a:r>
              <a:rPr lang="en-GB" dirty="0">
                <a:latin typeface="Lato"/>
                <a:ea typeface="Lato"/>
                <a:cs typeface="Lato"/>
                <a:sym typeface="Lato"/>
              </a:rPr>
              <a:t>Adopt core evidence-based components </a:t>
            </a:r>
            <a:endParaRPr dirty="0">
              <a:latin typeface="Lato"/>
              <a:ea typeface="Lato"/>
              <a:cs typeface="Lato"/>
              <a:sym typeface="Lato"/>
            </a:endParaRPr>
          </a:p>
          <a:p>
            <a:pPr marL="457200" lvl="0" indent="-381000" algn="l" rtl="0">
              <a:lnSpc>
                <a:spcPct val="150000"/>
              </a:lnSpc>
              <a:spcBef>
                <a:spcPts val="1000"/>
              </a:spcBef>
              <a:spcAft>
                <a:spcPts val="0"/>
              </a:spcAft>
              <a:buSzPts val="2400"/>
              <a:buChar char="•"/>
            </a:pPr>
            <a:r>
              <a:rPr lang="en-GB" dirty="0">
                <a:latin typeface="Lato"/>
                <a:ea typeface="Lato"/>
                <a:cs typeface="Lato"/>
                <a:sym typeface="Lato"/>
              </a:rPr>
              <a:t>Protect MDT meetings; invest in interdisciplinary skills </a:t>
            </a:r>
            <a:endParaRPr dirty="0">
              <a:latin typeface="Lato"/>
              <a:ea typeface="Lato"/>
              <a:cs typeface="Lato"/>
              <a:sym typeface="Lato"/>
            </a:endParaRPr>
          </a:p>
          <a:p>
            <a:pPr marL="457200" lvl="0" indent="-381000" algn="l" rtl="0">
              <a:lnSpc>
                <a:spcPct val="150000"/>
              </a:lnSpc>
              <a:spcBef>
                <a:spcPts val="1000"/>
              </a:spcBef>
              <a:spcAft>
                <a:spcPts val="0"/>
              </a:spcAft>
              <a:buSzPts val="2400"/>
              <a:buChar char="•"/>
            </a:pPr>
            <a:r>
              <a:rPr lang="en-GB" dirty="0">
                <a:latin typeface="Lato"/>
                <a:ea typeface="Lato"/>
                <a:cs typeface="Lato"/>
                <a:sym typeface="Lato"/>
              </a:rPr>
              <a:t>Additional resources for rural services </a:t>
            </a:r>
            <a:endParaRPr dirty="0"/>
          </a:p>
          <a:p>
            <a:pPr marL="457200" lvl="0" indent="-381000" algn="l" rtl="0">
              <a:lnSpc>
                <a:spcPct val="150000"/>
              </a:lnSpc>
              <a:spcBef>
                <a:spcPts val="1000"/>
              </a:spcBef>
              <a:spcAft>
                <a:spcPts val="0"/>
              </a:spcAft>
              <a:buSzPts val="2400"/>
              <a:buChar char="•"/>
            </a:pPr>
            <a:r>
              <a:rPr lang="en-GB" dirty="0"/>
              <a:t>Role of </a:t>
            </a:r>
            <a:r>
              <a:rPr lang="en-GB" dirty="0">
                <a:latin typeface="Lato"/>
                <a:ea typeface="Lato"/>
                <a:cs typeface="Lato"/>
                <a:sym typeface="Lato"/>
              </a:rPr>
              <a:t>ESD in comprehensive, needs-based care. </a:t>
            </a:r>
            <a:br>
              <a:rPr lang="en-GB" dirty="0">
                <a:latin typeface="Lato"/>
                <a:ea typeface="Lato"/>
                <a:cs typeface="Lato"/>
                <a:sym typeface="Lato"/>
              </a:rPr>
            </a:br>
            <a:endParaRPr dirty="0">
              <a:latin typeface="Lato"/>
              <a:ea typeface="Lato"/>
              <a:cs typeface="Lato"/>
              <a:sym typeface="Lato"/>
            </a:endParaRPr>
          </a:p>
          <a:p>
            <a:pPr marL="495300" lvl="0" indent="-190500" algn="l" rtl="0">
              <a:lnSpc>
                <a:spcPct val="90000"/>
              </a:lnSpc>
              <a:spcBef>
                <a:spcPts val="0"/>
              </a:spcBef>
              <a:spcAft>
                <a:spcPts val="0"/>
              </a:spcAft>
              <a:buSzPts val="2400"/>
              <a:buNone/>
            </a:pPr>
            <a:endParaRPr dirty="0">
              <a:latin typeface="Lato"/>
              <a:ea typeface="Lato"/>
              <a:cs typeface="Lato"/>
              <a:sym typeface="Lato"/>
            </a:endParaRPr>
          </a:p>
          <a:p>
            <a:pPr marL="495300" lvl="0" indent="-190500" algn="l" rtl="0">
              <a:lnSpc>
                <a:spcPct val="90000"/>
              </a:lnSpc>
              <a:spcBef>
                <a:spcPts val="0"/>
              </a:spcBef>
              <a:spcAft>
                <a:spcPts val="0"/>
              </a:spcAft>
              <a:buSzPts val="2400"/>
              <a:buNone/>
            </a:pPr>
            <a:endParaRPr dirty="0">
              <a:latin typeface="Lato"/>
              <a:ea typeface="Lato"/>
              <a:cs typeface="Lato"/>
              <a:sym typeface="Lato"/>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10"/>
          <p:cNvSpPr txBox="1">
            <a:spLocks noGrp="1"/>
          </p:cNvSpPr>
          <p:nvPr>
            <p:ph type="title"/>
          </p:nvPr>
        </p:nvSpPr>
        <p:spPr>
          <a:xfrm>
            <a:off x="838200" y="365127"/>
            <a:ext cx="10515600" cy="865467"/>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193E72"/>
              </a:buClr>
              <a:buSzPts val="3200"/>
              <a:buFont typeface="Arial"/>
              <a:buNone/>
            </a:pPr>
            <a:r>
              <a:rPr lang="en-GB" b="1">
                <a:latin typeface="Lato"/>
                <a:ea typeface="Lato"/>
                <a:cs typeface="Lato"/>
                <a:sym typeface="Lato"/>
              </a:rPr>
              <a:t>Impact </a:t>
            </a:r>
            <a:endParaRPr b="1">
              <a:latin typeface="Lato"/>
              <a:ea typeface="Lato"/>
              <a:cs typeface="Lato"/>
              <a:sym typeface="Lato"/>
            </a:endParaRPr>
          </a:p>
        </p:txBody>
      </p:sp>
      <p:sp>
        <p:nvSpPr>
          <p:cNvPr id="165" name="Google Shape;165;p10"/>
          <p:cNvSpPr txBox="1"/>
          <p:nvPr/>
        </p:nvSpPr>
        <p:spPr>
          <a:xfrm>
            <a:off x="586104" y="1059815"/>
            <a:ext cx="11396345" cy="1846619"/>
          </a:xfrm>
          <a:prstGeom prst="rect">
            <a:avLst/>
          </a:prstGeom>
          <a:noFill/>
          <a:ln>
            <a:noFill/>
          </a:ln>
        </p:spPr>
        <p:txBody>
          <a:bodyPr spcFirstLastPara="1" wrap="square" lIns="91425" tIns="45700" rIns="91425" bIns="45700" anchor="t" anchorCtr="0">
            <a:spAutoFit/>
          </a:bodyPr>
          <a:lstStyle/>
          <a:p>
            <a:pPr marL="0" marR="0" lvl="0" indent="0" algn="just"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dirty="0">
              <a:ln>
                <a:noFill/>
              </a:ln>
              <a:solidFill>
                <a:srgbClr val="3E3E67"/>
              </a:solidFill>
              <a:effectLst/>
              <a:uLnTx/>
              <a:uFillTx/>
              <a:latin typeface="Arial"/>
              <a:ea typeface="Arial"/>
              <a:cs typeface="Arial"/>
              <a:sym typeface="Arial"/>
            </a:endParaRPr>
          </a:p>
          <a:p>
            <a:pPr marL="0" marR="0" lvl="0" indent="0" algn="just" defTabSz="914400" rtl="0" eaLnBrk="1" fontAlgn="auto" latinLnBrk="0" hangingPunct="1">
              <a:lnSpc>
                <a:spcPct val="100000"/>
              </a:lnSpc>
              <a:spcBef>
                <a:spcPts val="0"/>
              </a:spcBef>
              <a:spcAft>
                <a:spcPts val="0"/>
              </a:spcAft>
              <a:buClr>
                <a:srgbClr val="000000"/>
              </a:buClr>
              <a:buSzPts val="2400"/>
              <a:buFont typeface="Arial"/>
              <a:buNone/>
              <a:tabLst/>
              <a:defRPr/>
            </a:pPr>
            <a:r>
              <a:rPr kumimoji="0" lang="en-GB" sz="2400" b="0" i="0" u="none" strike="noStrike" kern="0" cap="none" spc="0" normalizeH="0" baseline="0" noProof="0" dirty="0">
                <a:ln>
                  <a:noFill/>
                </a:ln>
                <a:solidFill>
                  <a:srgbClr val="3E3E67"/>
                </a:solidFill>
                <a:effectLst/>
                <a:uLnTx/>
                <a:uFillTx/>
                <a:latin typeface="Arial"/>
                <a:ea typeface="Arial"/>
                <a:cs typeface="Arial"/>
                <a:sym typeface="Arial"/>
              </a:rPr>
              <a:t>Findings informed:</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a:p>
            <a:pPr marL="285750" marR="0" lvl="0" indent="-285750" algn="just" defTabSz="914400" rtl="0" eaLnBrk="1" fontAlgn="auto" latinLnBrk="0" hangingPunct="1">
              <a:lnSpc>
                <a:spcPct val="100000"/>
              </a:lnSpc>
              <a:spcBef>
                <a:spcPts val="0"/>
              </a:spcBef>
              <a:spcAft>
                <a:spcPts val="0"/>
              </a:spcAft>
              <a:buClr>
                <a:srgbClr val="3E3E67"/>
              </a:buClr>
              <a:buSzPts val="2400"/>
              <a:buFont typeface="Arial"/>
              <a:buChar char="•"/>
              <a:tabLst/>
              <a:defRPr/>
            </a:pPr>
            <a:r>
              <a:rPr kumimoji="0" lang="en-GB" sz="2400" b="0" i="0" u="none" strike="noStrike" kern="0" cap="none" spc="0" normalizeH="0" baseline="0" noProof="0" dirty="0">
                <a:ln>
                  <a:noFill/>
                </a:ln>
                <a:solidFill>
                  <a:srgbClr val="3E3E67"/>
                </a:solidFill>
                <a:effectLst/>
                <a:uLnTx/>
                <a:uFillTx/>
                <a:latin typeface="Arial"/>
                <a:ea typeface="Arial"/>
                <a:cs typeface="Arial"/>
                <a:sym typeface="Arial"/>
              </a:rPr>
              <a:t>New integrated model of stroke rehab provision (ICSS; NHS England, 2022)</a:t>
            </a:r>
            <a:endParaRPr kumimoji="0" sz="2400" b="0" i="0" u="none" strike="noStrike" kern="0" cap="none" spc="0" normalizeH="0" baseline="0" noProof="0" dirty="0">
              <a:ln>
                <a:noFill/>
              </a:ln>
              <a:solidFill>
                <a:srgbClr val="3E3E67"/>
              </a:solidFill>
              <a:effectLst/>
              <a:uLnTx/>
              <a:uFillTx/>
              <a:latin typeface="Arial"/>
              <a:ea typeface="Arial"/>
              <a:cs typeface="Arial"/>
              <a:sym typeface="Arial"/>
            </a:endParaRPr>
          </a:p>
          <a:p>
            <a:pPr marL="285750" marR="0" lvl="0" indent="-285750" algn="just" defTabSz="914400" rtl="0" eaLnBrk="1" fontAlgn="auto" latinLnBrk="0" hangingPunct="1">
              <a:lnSpc>
                <a:spcPct val="100000"/>
              </a:lnSpc>
              <a:spcBef>
                <a:spcPts val="0"/>
              </a:spcBef>
              <a:spcAft>
                <a:spcPts val="0"/>
              </a:spcAft>
              <a:buClr>
                <a:srgbClr val="3E3E67"/>
              </a:buClr>
              <a:buSzPts val="2400"/>
              <a:buFont typeface="Arial"/>
              <a:buChar char="•"/>
              <a:tabLst/>
              <a:defRPr/>
            </a:pPr>
            <a:r>
              <a:rPr kumimoji="0" lang="en-GB" sz="2400" b="0" i="0" u="none" strike="noStrike" kern="0" cap="none" spc="0" normalizeH="0" baseline="0" noProof="0" dirty="0">
                <a:ln>
                  <a:noFill/>
                </a:ln>
                <a:solidFill>
                  <a:srgbClr val="3E3E67"/>
                </a:solidFill>
                <a:effectLst/>
                <a:uLnTx/>
                <a:uFillTx/>
                <a:latin typeface="Arial"/>
                <a:ea typeface="Arial"/>
                <a:cs typeface="Arial"/>
                <a:sym typeface="Arial"/>
              </a:rPr>
              <a:t>National Clinical Guideline for Stroke for the United Kingdom and Ireland (2023)</a:t>
            </a:r>
            <a:endParaRPr kumimoji="0" sz="2400" b="0" i="0" u="none" strike="noStrike" kern="0" cap="none" spc="0" normalizeH="0" baseline="0" noProof="0" dirty="0">
              <a:ln>
                <a:noFill/>
              </a:ln>
              <a:solidFill>
                <a:srgbClr val="3E3E67"/>
              </a:solidFill>
              <a:effectLst/>
              <a:uLnTx/>
              <a:uFillTx/>
              <a:latin typeface="Arial"/>
              <a:ea typeface="Arial"/>
              <a:cs typeface="Arial"/>
              <a:sym typeface="Arial"/>
            </a:endParaRPr>
          </a:p>
          <a:p>
            <a:pPr marL="0" marR="0" lvl="0" indent="0" algn="just" defTabSz="914400" rtl="0" eaLnBrk="1" fontAlgn="auto" latinLnBrk="0" hangingPunct="1">
              <a:lnSpc>
                <a:spcPct val="100000"/>
              </a:lnSpc>
              <a:spcBef>
                <a:spcPts val="0"/>
              </a:spcBef>
              <a:spcAft>
                <a:spcPts val="0"/>
              </a:spcAft>
              <a:buClr>
                <a:srgbClr val="000000"/>
              </a:buClr>
              <a:buSzPts val="2400"/>
              <a:buFont typeface="Arial"/>
              <a:buNone/>
              <a:tabLst/>
              <a:defRPr/>
            </a:pPr>
            <a:endParaRPr kumimoji="0" sz="2400" b="0" i="1" u="none" strike="noStrike" kern="0" cap="none" spc="0" normalizeH="0" baseline="0" noProof="0" dirty="0">
              <a:ln>
                <a:noFill/>
              </a:ln>
              <a:solidFill>
                <a:srgbClr val="3E3E67"/>
              </a:solidFill>
              <a:effectLst/>
              <a:uLnTx/>
              <a:uFillTx/>
              <a:latin typeface="Arial"/>
              <a:ea typeface="Arial"/>
              <a:cs typeface="Arial"/>
              <a:sym typeface="Arial"/>
            </a:endParaRPr>
          </a:p>
        </p:txBody>
      </p:sp>
      <p:grpSp>
        <p:nvGrpSpPr>
          <p:cNvPr id="166" name="Google Shape;166;p10"/>
          <p:cNvGrpSpPr/>
          <p:nvPr/>
        </p:nvGrpSpPr>
        <p:grpSpPr>
          <a:xfrm>
            <a:off x="934675" y="3043297"/>
            <a:ext cx="5452067" cy="2985450"/>
            <a:chOff x="344125" y="2194151"/>
            <a:chExt cx="5452067" cy="2985450"/>
          </a:xfrm>
        </p:grpSpPr>
        <p:grpSp>
          <p:nvGrpSpPr>
            <p:cNvPr id="167" name="Google Shape;167;p10"/>
            <p:cNvGrpSpPr/>
            <p:nvPr/>
          </p:nvGrpSpPr>
          <p:grpSpPr>
            <a:xfrm>
              <a:off x="344125" y="2194151"/>
              <a:ext cx="5452067" cy="2985450"/>
              <a:chOff x="313974" y="2194151"/>
              <a:chExt cx="5452067" cy="2985450"/>
            </a:xfrm>
          </p:grpSpPr>
          <p:sp>
            <p:nvSpPr>
              <p:cNvPr id="168" name="Google Shape;168;p10"/>
              <p:cNvSpPr txBox="1"/>
              <p:nvPr/>
            </p:nvSpPr>
            <p:spPr>
              <a:xfrm>
                <a:off x="1724233" y="4811301"/>
                <a:ext cx="2537514" cy="36830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2060"/>
                  </a:buClr>
                  <a:buSzPts val="1800"/>
                  <a:buFont typeface="Arial"/>
                  <a:buNone/>
                  <a:tabLst/>
                  <a:defRPr/>
                </a:pPr>
                <a:r>
                  <a:rPr kumimoji="0" lang="en-GB" sz="1800" b="1" i="0" u="none" strike="noStrike" kern="0" cap="none" spc="0" normalizeH="0" baseline="0" noProof="0">
                    <a:ln>
                      <a:noFill/>
                    </a:ln>
                    <a:solidFill>
                      <a:srgbClr val="002060"/>
                    </a:solidFill>
                    <a:effectLst/>
                    <a:uLnTx/>
                    <a:uFillTx/>
                    <a:latin typeface="Arial"/>
                    <a:ea typeface="Arial"/>
                    <a:cs typeface="Arial"/>
                    <a:sym typeface="Arial"/>
                  </a:rPr>
                  <a:t>Stroke care pathway</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69" name="Google Shape;169;p10"/>
              <p:cNvSpPr txBox="1"/>
              <p:nvPr/>
            </p:nvSpPr>
            <p:spPr>
              <a:xfrm>
                <a:off x="735586" y="2194151"/>
                <a:ext cx="1381809" cy="36830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2060"/>
                  </a:buClr>
                  <a:buSzPts val="1800"/>
                  <a:buFont typeface="Arial"/>
                  <a:buNone/>
                  <a:tabLst/>
                  <a:defRPr/>
                </a:pPr>
                <a:r>
                  <a:rPr kumimoji="0" lang="en-GB" sz="1800" b="1" i="0" u="none" strike="noStrike" kern="0" cap="none" spc="0" normalizeH="0" baseline="0" noProof="0">
                    <a:ln>
                      <a:noFill/>
                    </a:ln>
                    <a:solidFill>
                      <a:srgbClr val="002060"/>
                    </a:solidFill>
                    <a:effectLst/>
                    <a:uLnTx/>
                    <a:uFillTx/>
                    <a:latin typeface="Arial"/>
                    <a:ea typeface="Arial"/>
                    <a:cs typeface="Arial"/>
                    <a:sym typeface="Arial"/>
                  </a:rPr>
                  <a:t>Hospital</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70" name="Google Shape;170;p10"/>
              <p:cNvSpPr txBox="1"/>
              <p:nvPr/>
            </p:nvSpPr>
            <p:spPr>
              <a:xfrm>
                <a:off x="3221181" y="2205549"/>
                <a:ext cx="2225644" cy="36830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2060"/>
                  </a:buClr>
                  <a:buSzPts val="1800"/>
                  <a:buFont typeface="Arial"/>
                  <a:buNone/>
                  <a:tabLst/>
                  <a:defRPr/>
                </a:pPr>
                <a:r>
                  <a:rPr kumimoji="0" lang="en-GB" sz="1800" b="1" i="0" u="none" strike="noStrike" kern="0" cap="none" spc="0" normalizeH="0" baseline="0" noProof="0">
                    <a:ln>
                      <a:noFill/>
                    </a:ln>
                    <a:solidFill>
                      <a:srgbClr val="002060"/>
                    </a:solidFill>
                    <a:effectLst/>
                    <a:uLnTx/>
                    <a:uFillTx/>
                    <a:latin typeface="Arial"/>
                    <a:ea typeface="Arial"/>
                    <a:cs typeface="Arial"/>
                    <a:sym typeface="Arial"/>
                  </a:rPr>
                  <a:t>Community</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71" name="Google Shape;171;p10"/>
              <p:cNvSpPr/>
              <p:nvPr/>
            </p:nvSpPr>
            <p:spPr>
              <a:xfrm rot="10800000">
                <a:off x="2159422" y="3458147"/>
                <a:ext cx="618161" cy="335299"/>
              </a:xfrm>
              <a:prstGeom prst="leftArrow">
                <a:avLst>
                  <a:gd name="adj1" fmla="val 50000"/>
                  <a:gd name="adj2" fmla="val 66667"/>
                </a:avLst>
              </a:prstGeom>
              <a:solidFill>
                <a:srgbClr val="53548A"/>
              </a:solidFill>
              <a:ln w="9525"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172" name="Google Shape;172;p10"/>
              <p:cNvPicPr preferRelativeResize="0"/>
              <p:nvPr/>
            </p:nvPicPr>
            <p:blipFill rotWithShape="1">
              <a:blip r:embed="rId3">
                <a:alphaModFix/>
              </a:blip>
              <a:srcRect/>
              <a:stretch/>
            </p:blipFill>
            <p:spPr>
              <a:xfrm>
                <a:off x="404530" y="2708670"/>
                <a:ext cx="1433195" cy="1067408"/>
              </a:xfrm>
              <a:prstGeom prst="rect">
                <a:avLst/>
              </a:prstGeom>
              <a:noFill/>
              <a:ln>
                <a:noFill/>
              </a:ln>
            </p:spPr>
          </p:pic>
          <p:sp>
            <p:nvSpPr>
              <p:cNvPr id="173" name="Google Shape;173;p10"/>
              <p:cNvSpPr/>
              <p:nvPr/>
            </p:nvSpPr>
            <p:spPr>
              <a:xfrm rot="10800000">
                <a:off x="313974" y="4343329"/>
                <a:ext cx="5452067" cy="335300"/>
              </a:xfrm>
              <a:prstGeom prst="leftArrow">
                <a:avLst>
                  <a:gd name="adj1" fmla="val 50000"/>
                  <a:gd name="adj2" fmla="val 66667"/>
                </a:avLst>
              </a:prstGeom>
              <a:solidFill>
                <a:srgbClr val="53548A"/>
              </a:solidFill>
              <a:ln w="9525"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74" name="Google Shape;174;p10"/>
              <p:cNvSpPr/>
              <p:nvPr/>
            </p:nvSpPr>
            <p:spPr>
              <a:xfrm>
                <a:off x="4618633" y="4073216"/>
                <a:ext cx="1037653" cy="863839"/>
              </a:xfrm>
              <a:prstGeom prst="mathMultiply">
                <a:avLst>
                  <a:gd name="adj1" fmla="val 14218"/>
                </a:avLst>
              </a:prstGeom>
              <a:solidFill>
                <a:srgbClr val="FF0000"/>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75" name="Google Shape;175;p10"/>
              <p:cNvSpPr/>
              <p:nvPr/>
            </p:nvSpPr>
            <p:spPr>
              <a:xfrm>
                <a:off x="1904925" y="4073216"/>
                <a:ext cx="1037653" cy="863839"/>
              </a:xfrm>
              <a:prstGeom prst="mathMultiply">
                <a:avLst>
                  <a:gd name="adj1" fmla="val 15380"/>
                </a:avLst>
              </a:prstGeom>
              <a:solidFill>
                <a:srgbClr val="FF0000"/>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pic>
          <p:nvPicPr>
            <p:cNvPr id="176" name="Google Shape;176;p10"/>
            <p:cNvPicPr preferRelativeResize="0"/>
            <p:nvPr/>
          </p:nvPicPr>
          <p:blipFill rotWithShape="1">
            <a:blip r:embed="rId4">
              <a:alphaModFix/>
            </a:blip>
            <a:srcRect l="8045" r="27226"/>
            <a:stretch/>
          </p:blipFill>
          <p:spPr>
            <a:xfrm>
              <a:off x="3070159" y="2780090"/>
              <a:ext cx="1675497" cy="1140665"/>
            </a:xfrm>
            <a:prstGeom prst="rect">
              <a:avLst/>
            </a:prstGeom>
            <a:noFill/>
            <a:ln>
              <a:noFill/>
            </a:ln>
          </p:spPr>
        </p:pic>
      </p:grpSp>
      <p:grpSp>
        <p:nvGrpSpPr>
          <p:cNvPr id="177" name="Google Shape;177;p10"/>
          <p:cNvGrpSpPr/>
          <p:nvPr/>
        </p:nvGrpSpPr>
        <p:grpSpPr>
          <a:xfrm>
            <a:off x="6855796" y="3058474"/>
            <a:ext cx="4633595" cy="2739711"/>
            <a:chOff x="6072023" y="1579177"/>
            <a:chExt cx="6232491" cy="2739583"/>
          </a:xfrm>
        </p:grpSpPr>
        <p:sp>
          <p:nvSpPr>
            <p:cNvPr id="178" name="Google Shape;178;p10"/>
            <p:cNvSpPr txBox="1"/>
            <p:nvPr/>
          </p:nvSpPr>
          <p:spPr>
            <a:xfrm>
              <a:off x="9016220" y="2095943"/>
              <a:ext cx="3288294" cy="1753153"/>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193E72"/>
                </a:buClr>
                <a:buSzPts val="1800"/>
                <a:buFont typeface="Arial"/>
                <a:buNone/>
                <a:tabLst/>
                <a:defRPr/>
              </a:pPr>
              <a:r>
                <a:rPr kumimoji="0" lang="en-GB" sz="1800" b="1" i="0" u="none" strike="noStrike" kern="0" cap="none" spc="0" normalizeH="0" baseline="0" noProof="0">
                  <a:ln>
                    <a:noFill/>
                  </a:ln>
                  <a:solidFill>
                    <a:srgbClr val="193E72"/>
                  </a:solidFill>
                  <a:effectLst/>
                  <a:uLnTx/>
                  <a:uFillTx/>
                  <a:latin typeface="Arial"/>
                  <a:ea typeface="Arial"/>
                  <a:cs typeface="Arial"/>
                  <a:sym typeface="Arial"/>
                </a:rPr>
                <a:t>All stroke survivors, regardless of disability, should be able to access specialist community-based rehabilitation </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pic>
          <p:nvPicPr>
            <p:cNvPr id="179" name="Google Shape;179;p10"/>
            <p:cNvPicPr preferRelativeResize="0"/>
            <p:nvPr/>
          </p:nvPicPr>
          <p:blipFill rotWithShape="1">
            <a:blip r:embed="rId5">
              <a:alphaModFix/>
            </a:blip>
            <a:srcRect/>
            <a:stretch/>
          </p:blipFill>
          <p:spPr>
            <a:xfrm>
              <a:off x="6072023" y="1579177"/>
              <a:ext cx="2404676" cy="2739583"/>
            </a:xfrm>
            <a:prstGeom prst="rect">
              <a:avLst/>
            </a:prstGeom>
            <a:noFill/>
            <a:ln>
              <a:noFill/>
            </a:ln>
          </p:spPr>
        </p:pic>
      </p:grpSp>
      <p:sp>
        <p:nvSpPr>
          <p:cNvPr id="180" name="Google Shape;180;p10"/>
          <p:cNvSpPr txBox="1"/>
          <p:nvPr/>
        </p:nvSpPr>
        <p:spPr>
          <a:xfrm>
            <a:off x="7475443" y="4406194"/>
            <a:ext cx="2537400" cy="30780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2060"/>
              </a:buClr>
              <a:buSzPts val="18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1"/>
                                          </p:stCondLst>
                                        </p:cTn>
                                        <p:tgtEl>
                                          <p:spTgt spid="180"/>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11"/>
          <p:cNvSpPr txBox="1"/>
          <p:nvPr/>
        </p:nvSpPr>
        <p:spPr>
          <a:xfrm>
            <a:off x="407035" y="243840"/>
            <a:ext cx="11354041" cy="714140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2100"/>
              <a:buFont typeface="Arial"/>
              <a:buNone/>
              <a:tabLst/>
              <a:defRPr/>
            </a:pPr>
            <a:r>
              <a:rPr kumimoji="0" lang="en-GB" sz="2100" b="1" i="0" u="none" strike="noStrike" kern="0" cap="none" spc="0" normalizeH="0" baseline="0" noProof="0" dirty="0">
                <a:ln>
                  <a:noFill/>
                </a:ln>
                <a:solidFill>
                  <a:srgbClr val="C00000"/>
                </a:solidFill>
                <a:effectLst/>
                <a:uLnTx/>
                <a:uFillTx/>
                <a:latin typeface="Lato"/>
                <a:ea typeface="Lato"/>
                <a:cs typeface="Lato"/>
                <a:sym typeface="Lato"/>
              </a:rPr>
              <a:t>The issue: </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2000"/>
              <a:buFont typeface="Arial"/>
              <a:buNone/>
              <a:tabLst/>
              <a:defRPr/>
            </a:pPr>
            <a:r>
              <a:rPr kumimoji="0" lang="en-GB" sz="2000" b="0" i="0" u="none" strike="noStrike" kern="0" cap="none" spc="0" normalizeH="0" baseline="0" noProof="0" dirty="0">
                <a:ln>
                  <a:noFill/>
                </a:ln>
                <a:solidFill>
                  <a:srgbClr val="002060"/>
                </a:solidFill>
                <a:effectLst/>
                <a:uLnTx/>
                <a:uFillTx/>
                <a:latin typeface="Lato"/>
                <a:ea typeface="Lato"/>
                <a:cs typeface="Lato"/>
                <a:sym typeface="Lato"/>
              </a:rPr>
              <a:t>Is Early Supported Discharge in stroke effective when implemented in practice?</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2000"/>
              <a:buFont typeface="Arial"/>
              <a:buNone/>
              <a:tabLst/>
              <a:defRPr/>
            </a:pPr>
            <a:endParaRPr kumimoji="0" sz="2000" b="0" i="0" u="none" strike="noStrike" kern="0" cap="none" spc="0" normalizeH="0" baseline="0" noProof="0" dirty="0">
              <a:ln>
                <a:noFill/>
              </a:ln>
              <a:solidFill>
                <a:srgbClr val="002060"/>
              </a:solidFill>
              <a:effectLst/>
              <a:uLnTx/>
              <a:uFillTx/>
              <a:latin typeface="Lato"/>
              <a:ea typeface="Lato"/>
              <a:cs typeface="Lato"/>
              <a:sym typeface="Lato"/>
            </a:endParaRPr>
          </a:p>
          <a:p>
            <a:pPr marL="0" marR="0" lvl="0" indent="0" algn="l" defTabSz="914400" rtl="0" eaLnBrk="1" fontAlgn="auto" latinLnBrk="0" hangingPunct="1">
              <a:lnSpc>
                <a:spcPct val="100000"/>
              </a:lnSpc>
              <a:spcBef>
                <a:spcPts val="0"/>
              </a:spcBef>
              <a:spcAft>
                <a:spcPts val="0"/>
              </a:spcAft>
              <a:buClr>
                <a:srgbClr val="000000"/>
              </a:buClr>
              <a:buSzPts val="2100"/>
              <a:buFont typeface="Arial"/>
              <a:buNone/>
              <a:tabLst/>
              <a:defRPr/>
            </a:pPr>
            <a:r>
              <a:rPr kumimoji="0" lang="en-GB" sz="2100" b="1" i="0" u="none" strike="noStrike" kern="0" cap="none" spc="0" normalizeH="0" baseline="0" noProof="0" dirty="0">
                <a:ln>
                  <a:noFill/>
                </a:ln>
                <a:solidFill>
                  <a:srgbClr val="C00000"/>
                </a:solidFill>
                <a:effectLst/>
                <a:uLnTx/>
                <a:uFillTx/>
                <a:latin typeface="Lato"/>
                <a:ea typeface="Lato"/>
                <a:cs typeface="Lato"/>
                <a:sym typeface="Lato"/>
              </a:rPr>
              <a:t>What’s new?</a:t>
            </a:r>
            <a:r>
              <a:rPr kumimoji="0" lang="en-GB" sz="2100" b="0" i="0" u="none" strike="noStrike" kern="0" cap="none" spc="0" normalizeH="0" baseline="0" noProof="0" dirty="0">
                <a:ln>
                  <a:noFill/>
                </a:ln>
                <a:solidFill>
                  <a:srgbClr val="C00000"/>
                </a:solidFill>
                <a:effectLst/>
                <a:uLnTx/>
                <a:uFillTx/>
                <a:latin typeface="Lato"/>
                <a:ea typeface="Lato"/>
                <a:cs typeface="Lato"/>
                <a:sym typeface="Lato"/>
              </a:rPr>
              <a:t> </a:t>
            </a:r>
            <a:endParaRPr kumimoji="0" sz="2100" b="0" i="0" u="none" strike="noStrike" kern="0" cap="none" spc="0" normalizeH="0" baseline="0" noProof="0" dirty="0">
              <a:ln>
                <a:noFill/>
              </a:ln>
              <a:solidFill>
                <a:srgbClr val="C00000"/>
              </a:solidFill>
              <a:effectLst/>
              <a:uLnTx/>
              <a:uFillTx/>
              <a:latin typeface="Lato"/>
              <a:ea typeface="Lato"/>
              <a:cs typeface="Lato"/>
              <a:sym typeface="Lato"/>
            </a:endParaRPr>
          </a:p>
          <a:p>
            <a:pPr marL="0" marR="0" lvl="0" indent="0" algn="l" defTabSz="914400" rtl="0" eaLnBrk="1" fontAlgn="auto" latinLnBrk="0" hangingPunct="1">
              <a:lnSpc>
                <a:spcPct val="100000"/>
              </a:lnSpc>
              <a:spcBef>
                <a:spcPts val="0"/>
              </a:spcBef>
              <a:spcAft>
                <a:spcPts val="0"/>
              </a:spcAft>
              <a:buClr>
                <a:srgbClr val="000000"/>
              </a:buClr>
              <a:buSzPts val="2000"/>
              <a:buFont typeface="Arial"/>
              <a:buNone/>
              <a:tabLst/>
              <a:defRPr/>
            </a:pPr>
            <a:r>
              <a:rPr kumimoji="0" lang="en-GB" sz="2000" b="0" i="0" u="none" strike="noStrike" kern="0" cap="none" spc="0" normalizeH="0" baseline="0" noProof="0" dirty="0">
                <a:ln>
                  <a:noFill/>
                </a:ln>
                <a:solidFill>
                  <a:srgbClr val="002060"/>
                </a:solidFill>
                <a:effectLst/>
                <a:uLnTx/>
                <a:uFillTx/>
                <a:latin typeface="Lato"/>
                <a:ea typeface="Lato"/>
                <a:cs typeface="Lato"/>
                <a:sym typeface="Lato"/>
              </a:rPr>
              <a:t>The ESD model of operation varies across England in response to local context. The adoption of core components of ESD (e.g. specialist rehabilitation by well-staffed, co-ordinated MDTs) helped deliver services that met evidence-based standards.</a:t>
            </a:r>
            <a:br>
              <a:rPr kumimoji="0" lang="en-GB" sz="2000" b="0" i="0" u="none" strike="noStrike" kern="0" cap="none" spc="0" normalizeH="0" baseline="0" noProof="0" dirty="0">
                <a:ln>
                  <a:noFill/>
                </a:ln>
                <a:solidFill>
                  <a:srgbClr val="002060"/>
                </a:solidFill>
                <a:effectLst/>
                <a:uLnTx/>
                <a:uFillTx/>
                <a:latin typeface="Lato"/>
                <a:ea typeface="Lato"/>
                <a:cs typeface="Lato"/>
                <a:sym typeface="Lato"/>
              </a:rPr>
            </a:br>
            <a:br>
              <a:rPr kumimoji="0" lang="en-GB" sz="2000" b="0" i="0" u="none" strike="noStrike" kern="0" cap="none" spc="0" normalizeH="0" baseline="0" noProof="0" dirty="0">
                <a:ln>
                  <a:noFill/>
                </a:ln>
                <a:solidFill>
                  <a:srgbClr val="002060"/>
                </a:solidFill>
                <a:effectLst/>
                <a:uLnTx/>
                <a:uFillTx/>
                <a:latin typeface="Lato"/>
                <a:ea typeface="Lato"/>
                <a:cs typeface="Lato"/>
                <a:sym typeface="Lato"/>
              </a:rPr>
            </a:br>
            <a:r>
              <a:rPr kumimoji="0" lang="en-GB" sz="2000" b="0" i="0" u="none" strike="noStrike" kern="0" cap="none" spc="0" normalizeH="0" baseline="0" noProof="0" dirty="0">
                <a:ln>
                  <a:noFill/>
                </a:ln>
                <a:solidFill>
                  <a:srgbClr val="002060"/>
                </a:solidFill>
                <a:effectLst/>
                <a:uLnTx/>
                <a:uFillTx/>
                <a:latin typeface="Lato"/>
                <a:ea typeface="Lato"/>
                <a:cs typeface="Lato"/>
                <a:sym typeface="Lato"/>
              </a:rPr>
              <a:t>Findings call for a more integrated and comprehensive service provision, addressing the needs of stroke survivors with severe disabilities. </a:t>
            </a:r>
            <a:br>
              <a:rPr kumimoji="0" lang="en-GB" sz="2000" b="0" i="0" u="none" strike="noStrike" kern="0" cap="none" spc="0" normalizeH="0" baseline="0" noProof="0" dirty="0">
                <a:ln>
                  <a:noFill/>
                </a:ln>
                <a:solidFill>
                  <a:srgbClr val="002060"/>
                </a:solidFill>
                <a:effectLst/>
                <a:uLnTx/>
                <a:uFillTx/>
                <a:latin typeface="Lato"/>
                <a:ea typeface="Lato"/>
                <a:cs typeface="Lato"/>
                <a:sym typeface="Lato"/>
              </a:rPr>
            </a:br>
            <a:endParaRPr kumimoji="0" sz="2000" b="0" i="0" u="none" strike="noStrike" kern="0" cap="none" spc="0" normalizeH="0" baseline="0" noProof="0" dirty="0">
              <a:ln>
                <a:noFill/>
              </a:ln>
              <a:solidFill>
                <a:srgbClr val="002060"/>
              </a:solidFill>
              <a:effectLst/>
              <a:uLnTx/>
              <a:uFillTx/>
              <a:latin typeface="Lato"/>
              <a:ea typeface="Lato"/>
              <a:cs typeface="Lato"/>
              <a:sym typeface="Lato"/>
            </a:endParaRPr>
          </a:p>
          <a:p>
            <a:pPr marL="0" marR="0" lvl="0" indent="0" algn="l" defTabSz="914400" rtl="0" eaLnBrk="1" fontAlgn="auto" latinLnBrk="0" hangingPunct="1">
              <a:lnSpc>
                <a:spcPct val="100000"/>
              </a:lnSpc>
              <a:spcBef>
                <a:spcPts val="0"/>
              </a:spcBef>
              <a:spcAft>
                <a:spcPts val="0"/>
              </a:spcAft>
              <a:buClr>
                <a:srgbClr val="000000"/>
              </a:buClr>
              <a:buSzPts val="2100"/>
              <a:buFont typeface="Arial"/>
              <a:buNone/>
              <a:tabLst/>
              <a:defRPr/>
            </a:pPr>
            <a:r>
              <a:rPr kumimoji="0" lang="en-GB" sz="2100" b="1" i="0" u="none" strike="noStrike" kern="0" cap="none" spc="0" normalizeH="0" baseline="0" noProof="0" dirty="0">
                <a:ln>
                  <a:noFill/>
                </a:ln>
                <a:solidFill>
                  <a:srgbClr val="C00000"/>
                </a:solidFill>
                <a:effectLst/>
                <a:uLnTx/>
                <a:uFillTx/>
                <a:latin typeface="Lato"/>
                <a:ea typeface="Lato"/>
                <a:cs typeface="Lato"/>
                <a:sym typeface="Lato"/>
              </a:rPr>
              <a:t>Why is it important?</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7000"/>
              </a:lnSpc>
              <a:spcBef>
                <a:spcPts val="0"/>
              </a:spcBef>
              <a:spcAft>
                <a:spcPts val="0"/>
              </a:spcAft>
              <a:buClr>
                <a:srgbClr val="000000"/>
              </a:buClr>
              <a:buSzPts val="2000"/>
              <a:buFont typeface="Arial"/>
              <a:buNone/>
              <a:tabLst/>
              <a:defRPr/>
            </a:pPr>
            <a:r>
              <a:rPr kumimoji="0" lang="en-GB" sz="2000" b="0" i="0" u="none" strike="noStrike" kern="0" cap="none" spc="0" normalizeH="0" baseline="0" noProof="0" dirty="0">
                <a:ln>
                  <a:noFill/>
                </a:ln>
                <a:solidFill>
                  <a:srgbClr val="002060"/>
                </a:solidFill>
                <a:effectLst/>
                <a:uLnTx/>
                <a:uFillTx/>
                <a:latin typeface="Lato"/>
                <a:ea typeface="Lato"/>
                <a:cs typeface="Lato"/>
                <a:sym typeface="Lato"/>
              </a:rPr>
              <a:t>This study distinguished between characteristics of the intervention that need to be safeguarded, and elements that can be adapted  (e.g. how MDTs are organised to cover rural areas).</a:t>
            </a:r>
          </a:p>
          <a:p>
            <a:pPr marL="0" marR="0" lvl="0" indent="0" algn="l" defTabSz="914400" rtl="0" eaLnBrk="1" fontAlgn="auto" latinLnBrk="0" hangingPunct="1">
              <a:lnSpc>
                <a:spcPct val="107000"/>
              </a:lnSpc>
              <a:spcBef>
                <a:spcPts val="0"/>
              </a:spcBef>
              <a:spcAft>
                <a:spcPts val="0"/>
              </a:spcAft>
              <a:buClr>
                <a:srgbClr val="000000"/>
              </a:buClr>
              <a:buSzPts val="2000"/>
              <a:buFont typeface="Arial"/>
              <a:buNone/>
              <a:tabLst/>
              <a:defRPr/>
            </a:pPr>
            <a:r>
              <a:rPr kumimoji="0" lang="en-GB" sz="2000" b="0" i="0" u="none" strike="noStrike" kern="0" cap="none" spc="0" normalizeH="0" baseline="0" noProof="0" dirty="0">
                <a:ln>
                  <a:noFill/>
                </a:ln>
                <a:solidFill>
                  <a:srgbClr val="002060"/>
                </a:solidFill>
                <a:effectLst/>
                <a:uLnTx/>
                <a:uFillTx/>
                <a:latin typeface="Lato"/>
                <a:ea typeface="Lato"/>
                <a:cs typeface="Lato"/>
                <a:sym typeface="Lato"/>
              </a:rPr>
              <a:t>Lessons learned could help teams customise interventions and deliver evidence-based services in local contexts.</a:t>
            </a:r>
          </a:p>
          <a:p>
            <a:pPr marL="0" marR="0" lvl="0" indent="0" algn="l" defTabSz="914400" rtl="0" eaLnBrk="1" fontAlgn="auto" latinLnBrk="0" hangingPunct="1">
              <a:lnSpc>
                <a:spcPct val="107000"/>
              </a:lnSpc>
              <a:spcBef>
                <a:spcPts val="0"/>
              </a:spcBef>
              <a:spcAft>
                <a:spcPts val="0"/>
              </a:spcAft>
              <a:buClr>
                <a:srgbClr val="000000"/>
              </a:buClr>
              <a:buSzPts val="2000"/>
              <a:buFont typeface="Arial"/>
              <a:buNone/>
              <a:tabLst/>
              <a:defRPr/>
            </a:pPr>
            <a:br>
              <a:rPr kumimoji="0" lang="en-GB" sz="2000" b="0" i="0" u="none" strike="noStrike" kern="0" cap="none" spc="0" normalizeH="0" baseline="0" noProof="0" dirty="0">
                <a:ln>
                  <a:noFill/>
                </a:ln>
                <a:solidFill>
                  <a:srgbClr val="002060"/>
                </a:solidFill>
                <a:effectLst/>
                <a:uLnTx/>
                <a:uFillTx/>
                <a:latin typeface="Lato"/>
                <a:ea typeface="Lato"/>
                <a:cs typeface="Lato"/>
                <a:sym typeface="Lato"/>
              </a:rPr>
            </a:br>
            <a:r>
              <a:rPr kumimoji="0" lang="en-GB" sz="2000" b="0" i="0" u="none" strike="noStrike" kern="0" cap="none" spc="0" normalizeH="0" baseline="0" noProof="0" dirty="0">
                <a:ln>
                  <a:noFill/>
                </a:ln>
                <a:solidFill>
                  <a:srgbClr val="002060"/>
                </a:solidFill>
                <a:effectLst/>
                <a:uLnTx/>
                <a:uFillTx/>
                <a:latin typeface="Lato"/>
                <a:ea typeface="Lato"/>
                <a:cs typeface="Lato"/>
                <a:sym typeface="Lato"/>
              </a:rPr>
              <a:t>Findings have informed the development of the Integrated Community Stroke Service model.</a:t>
            </a:r>
            <a:endParaRPr kumimoji="0" sz="2000" b="0" i="0" u="none" strike="noStrike" kern="0" cap="none" spc="0" normalizeH="0" baseline="0" noProof="0" dirty="0">
              <a:ln>
                <a:noFill/>
              </a:ln>
              <a:solidFill>
                <a:srgbClr val="002060"/>
              </a:solidFill>
              <a:effectLst/>
              <a:uLnTx/>
              <a:uFillTx/>
              <a:latin typeface="Lato"/>
              <a:ea typeface="Lato"/>
              <a:cs typeface="Lato"/>
              <a:sym typeface="Lato"/>
            </a:endParaRPr>
          </a:p>
          <a:p>
            <a:pPr marL="495300" marR="0" lvl="0" indent="-342900" algn="l" defTabSz="914400" rtl="0" eaLnBrk="1" fontAlgn="auto" latinLnBrk="0" hangingPunct="1">
              <a:lnSpc>
                <a:spcPct val="100000"/>
              </a:lnSpc>
              <a:spcBef>
                <a:spcPts val="800"/>
              </a:spcBef>
              <a:spcAft>
                <a:spcPts val="0"/>
              </a:spcAft>
              <a:buClr>
                <a:srgbClr val="000000"/>
              </a:buClr>
              <a:buSzPts val="2000"/>
              <a:buFont typeface="Arial"/>
              <a:buNone/>
              <a:tabLst/>
              <a:defRPr/>
            </a:pPr>
            <a:endParaRPr kumimoji="0" sz="2000" b="0" i="0" u="none" strike="noStrike" kern="0" cap="none" spc="0" normalizeH="0" baseline="0" noProof="0" dirty="0">
              <a:ln>
                <a:noFill/>
              </a:ln>
              <a:solidFill>
                <a:srgbClr val="002060"/>
              </a:solidFill>
              <a:effectLst/>
              <a:uLnTx/>
              <a:uFillTx/>
              <a:latin typeface="Lato"/>
              <a:ea typeface="Lato"/>
              <a:cs typeface="Lato"/>
              <a:sym typeface="Lato"/>
            </a:endParaRPr>
          </a:p>
          <a:p>
            <a:pPr marL="495300" marR="0" lvl="0" indent="-342900" algn="l" defTabSz="914400" rtl="0" eaLnBrk="1" fontAlgn="auto" latinLnBrk="0" hangingPunct="1">
              <a:lnSpc>
                <a:spcPct val="100000"/>
              </a:lnSpc>
              <a:spcBef>
                <a:spcPts val="0"/>
              </a:spcBef>
              <a:spcAft>
                <a:spcPts val="0"/>
              </a:spcAft>
              <a:buClr>
                <a:srgbClr val="000000"/>
              </a:buClr>
              <a:buSzPts val="2000"/>
              <a:buFont typeface="Arial"/>
              <a:buNone/>
              <a:tabLst/>
              <a:defRPr/>
            </a:pPr>
            <a:endParaRPr kumimoji="0" sz="2000" b="0" i="0" u="none" strike="noStrike" kern="0" cap="none" spc="0" normalizeH="0" baseline="0" noProof="0" dirty="0">
              <a:ln>
                <a:noFill/>
              </a:ln>
              <a:solidFill>
                <a:srgbClr val="000000"/>
              </a:solidFill>
              <a:effectLst/>
              <a:uLnTx/>
              <a:uFillTx/>
              <a:latin typeface="Lato"/>
              <a:ea typeface="Lato"/>
              <a:cs typeface="Lato"/>
              <a:sym typeface="Lato"/>
            </a:endParaRPr>
          </a:p>
          <a:p>
            <a:pPr marL="0" marR="0" lvl="0" indent="0" algn="l" defTabSz="914400" rtl="0" eaLnBrk="1" fontAlgn="auto" latinLnBrk="0" hangingPunct="1">
              <a:lnSpc>
                <a:spcPct val="100000"/>
              </a:lnSpc>
              <a:spcBef>
                <a:spcPts val="0"/>
              </a:spcBef>
              <a:spcAft>
                <a:spcPts val="0"/>
              </a:spcAft>
              <a:buClr>
                <a:srgbClr val="000000"/>
              </a:buClr>
              <a:buSzPts val="2000"/>
              <a:buFont typeface="Arial"/>
              <a:buNone/>
              <a:tabLst/>
              <a:defRPr/>
            </a:pPr>
            <a:endParaRPr kumimoji="0" sz="2000" b="0" i="0" u="none" strike="noStrike" kern="0" cap="none" spc="0" normalizeH="0" baseline="0" noProof="0" dirty="0">
              <a:ln>
                <a:noFill/>
              </a:ln>
              <a:solidFill>
                <a:srgbClr val="000000"/>
              </a:solidFill>
              <a:effectLst/>
              <a:uLnTx/>
              <a:uFillTx/>
              <a:latin typeface="Lato"/>
              <a:ea typeface="Lato"/>
              <a:cs typeface="Lato"/>
              <a:sym typeface="Lato"/>
            </a:endParaRPr>
          </a:p>
          <a:p>
            <a:pPr marL="0" marR="0" lvl="0" indent="0" algn="l" defTabSz="914400" rtl="0" eaLnBrk="1" fontAlgn="auto" latinLnBrk="0" hangingPunct="1">
              <a:lnSpc>
                <a:spcPct val="100000"/>
              </a:lnSpc>
              <a:spcBef>
                <a:spcPts val="0"/>
              </a:spcBef>
              <a:spcAft>
                <a:spcPts val="0"/>
              </a:spcAft>
              <a:buClr>
                <a:srgbClr val="000000"/>
              </a:buClr>
              <a:buSzPts val="2000"/>
              <a:buFont typeface="Arial"/>
              <a:buNone/>
              <a:tabLst/>
              <a:defRPr/>
            </a:pPr>
            <a:endParaRPr kumimoji="0" sz="2000" b="0" i="0" u="none" strike="noStrike" kern="0" cap="none" spc="0" normalizeH="0" baseline="0" noProof="0" dirty="0">
              <a:ln>
                <a:noFill/>
              </a:ln>
              <a:solidFill>
                <a:srgbClr val="000000"/>
              </a:solidFill>
              <a:effectLst/>
              <a:uLnTx/>
              <a:uFillTx/>
              <a:latin typeface="Lato"/>
              <a:ea typeface="Lato"/>
              <a:cs typeface="Lato"/>
              <a:sym typeface="Lato"/>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12"/>
          <p:cNvSpPr txBox="1">
            <a:spLocks noGrp="1"/>
          </p:cNvSpPr>
          <p:nvPr>
            <p:ph type="title"/>
          </p:nvPr>
        </p:nvSpPr>
        <p:spPr>
          <a:xfrm>
            <a:off x="838200" y="365127"/>
            <a:ext cx="10515600" cy="86546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93E72"/>
              </a:buClr>
              <a:buSzPts val="3200"/>
              <a:buFont typeface="Arial"/>
              <a:buNone/>
            </a:pPr>
            <a:r>
              <a:rPr lang="en-GB" b="1"/>
              <a:t>Acknowledgements</a:t>
            </a:r>
            <a:endParaRPr/>
          </a:p>
        </p:txBody>
      </p:sp>
      <p:sp>
        <p:nvSpPr>
          <p:cNvPr id="191" name="Google Shape;191;p12"/>
          <p:cNvSpPr txBox="1">
            <a:spLocks noGrp="1"/>
          </p:cNvSpPr>
          <p:nvPr>
            <p:ph type="body" idx="1"/>
          </p:nvPr>
        </p:nvSpPr>
        <p:spPr>
          <a:xfrm>
            <a:off x="565876" y="1407340"/>
            <a:ext cx="10787743" cy="4256453"/>
          </a:xfrm>
          <a:prstGeom prst="rect">
            <a:avLst/>
          </a:prstGeom>
          <a:noFill/>
          <a:ln>
            <a:noFill/>
          </a:ln>
        </p:spPr>
        <p:txBody>
          <a:bodyPr spcFirstLastPara="1" wrap="square" lIns="91425" tIns="45700" rIns="91425" bIns="45700" anchor="t" anchorCtr="0">
            <a:noAutofit/>
          </a:bodyPr>
          <a:lstStyle/>
          <a:p>
            <a:pPr marL="285750" marR="0" lvl="0" indent="0" algn="just" rtl="0">
              <a:lnSpc>
                <a:spcPct val="90000"/>
              </a:lnSpc>
              <a:spcBef>
                <a:spcPts val="750"/>
              </a:spcBef>
              <a:spcAft>
                <a:spcPts val="0"/>
              </a:spcAft>
              <a:buClr>
                <a:srgbClr val="193E72"/>
              </a:buClr>
              <a:buSzPts val="2400"/>
              <a:buFont typeface="Arial"/>
              <a:buNone/>
            </a:pPr>
            <a:endParaRPr sz="2000" b="0" i="0" u="none" strike="noStrike" cap="none">
              <a:solidFill>
                <a:schemeClr val="dk1"/>
              </a:solidFill>
              <a:latin typeface="Arial"/>
              <a:ea typeface="Arial"/>
              <a:cs typeface="Arial"/>
              <a:sym typeface="Arial"/>
            </a:endParaRPr>
          </a:p>
          <a:p>
            <a:pPr marL="285750" marR="0" lvl="0" indent="0" algn="just" rtl="0">
              <a:lnSpc>
                <a:spcPct val="90000"/>
              </a:lnSpc>
              <a:spcBef>
                <a:spcPts val="750"/>
              </a:spcBef>
              <a:spcAft>
                <a:spcPts val="0"/>
              </a:spcAft>
              <a:buClr>
                <a:srgbClr val="193E72"/>
              </a:buClr>
              <a:buSzPts val="2400"/>
              <a:buFont typeface="Arial"/>
              <a:buNone/>
            </a:pPr>
            <a:r>
              <a:rPr lang="en-GB" sz="2100" b="1" i="0" u="none" strike="noStrike" cap="none">
                <a:solidFill>
                  <a:srgbClr val="C00000"/>
                </a:solidFill>
                <a:latin typeface="Arial"/>
                <a:ea typeface="Arial"/>
                <a:cs typeface="Arial"/>
                <a:sym typeface="Arial"/>
              </a:rPr>
              <a:t>The research team:</a:t>
            </a:r>
            <a:endParaRPr/>
          </a:p>
          <a:p>
            <a:pPr marL="285750" marR="0" lvl="0" indent="0" algn="just" rtl="0">
              <a:lnSpc>
                <a:spcPct val="90000"/>
              </a:lnSpc>
              <a:spcBef>
                <a:spcPts val="750"/>
              </a:spcBef>
              <a:spcAft>
                <a:spcPts val="0"/>
              </a:spcAft>
              <a:buClr>
                <a:srgbClr val="193E72"/>
              </a:buClr>
              <a:buSzPts val="2400"/>
              <a:buFont typeface="Arial"/>
              <a:buNone/>
            </a:pPr>
            <a:r>
              <a:rPr lang="en-GB" sz="2100" b="1" i="0" u="none" strike="noStrike" cap="none">
                <a:solidFill>
                  <a:srgbClr val="012D86"/>
                </a:solidFill>
                <a:latin typeface="Arial"/>
                <a:ea typeface="Arial"/>
                <a:cs typeface="Arial"/>
                <a:sym typeface="Arial"/>
              </a:rPr>
              <a:t>Dr Rebecca Fisher</a:t>
            </a:r>
            <a:r>
              <a:rPr lang="en-GB" sz="2100" b="0" i="0" u="none" strike="noStrike" cap="none">
                <a:solidFill>
                  <a:srgbClr val="012D86"/>
                </a:solidFill>
                <a:latin typeface="Arial"/>
                <a:ea typeface="Arial"/>
                <a:cs typeface="Arial"/>
                <a:sym typeface="Arial"/>
              </a:rPr>
              <a:t>,</a:t>
            </a:r>
            <a:r>
              <a:rPr lang="en-GB" sz="2100" b="0" i="0" u="none" strike="noStrike" cap="none">
                <a:solidFill>
                  <a:srgbClr val="193E72"/>
                </a:solidFill>
                <a:latin typeface="Arial"/>
                <a:ea typeface="Arial"/>
                <a:cs typeface="Arial"/>
                <a:sym typeface="Arial"/>
              </a:rPr>
              <a:t> Principal Investigator</a:t>
            </a:r>
            <a:endParaRPr/>
          </a:p>
          <a:p>
            <a:pPr marL="285750" marR="0" lvl="0" indent="0" algn="just" rtl="0">
              <a:lnSpc>
                <a:spcPct val="90000"/>
              </a:lnSpc>
              <a:spcBef>
                <a:spcPts val="750"/>
              </a:spcBef>
              <a:spcAft>
                <a:spcPts val="0"/>
              </a:spcAft>
              <a:buClr>
                <a:srgbClr val="193E72"/>
              </a:buClr>
              <a:buSzPts val="2400"/>
              <a:buFont typeface="Arial"/>
              <a:buNone/>
            </a:pPr>
            <a:r>
              <a:rPr lang="en-GB" sz="2100" b="1" i="0" u="none" strike="noStrike" cap="none">
                <a:solidFill>
                  <a:srgbClr val="193E72"/>
                </a:solidFill>
                <a:latin typeface="Arial"/>
                <a:ea typeface="Arial"/>
                <a:cs typeface="Arial"/>
                <a:sym typeface="Arial"/>
              </a:rPr>
              <a:t>Dr Adrian Byrne, </a:t>
            </a:r>
            <a:r>
              <a:rPr lang="en-GB" sz="2100" b="0" i="0" u="none" strike="noStrike" cap="none">
                <a:solidFill>
                  <a:srgbClr val="193E72"/>
                </a:solidFill>
                <a:latin typeface="Arial"/>
                <a:ea typeface="Arial"/>
                <a:cs typeface="Arial"/>
                <a:sym typeface="Arial"/>
              </a:rPr>
              <a:t>Research Fellow, Statistical analyses</a:t>
            </a:r>
            <a:endParaRPr/>
          </a:p>
          <a:p>
            <a:pPr marL="285750" marR="0" lvl="0" indent="0" algn="just" rtl="0">
              <a:lnSpc>
                <a:spcPct val="90000"/>
              </a:lnSpc>
              <a:spcBef>
                <a:spcPts val="750"/>
              </a:spcBef>
              <a:spcAft>
                <a:spcPts val="0"/>
              </a:spcAft>
              <a:buClr>
                <a:srgbClr val="193E72"/>
              </a:buClr>
              <a:buSzPts val="2400"/>
              <a:buFont typeface="Arial"/>
              <a:buNone/>
            </a:pPr>
            <a:r>
              <a:rPr lang="en-GB" sz="2100" b="1" i="0" u="none" strike="noStrike" cap="none">
                <a:solidFill>
                  <a:srgbClr val="193E72"/>
                </a:solidFill>
                <a:latin typeface="Arial"/>
                <a:ea typeface="Arial"/>
                <a:cs typeface="Arial"/>
                <a:sym typeface="Arial"/>
              </a:rPr>
              <a:t>Dr Trudi Cameron, </a:t>
            </a:r>
            <a:r>
              <a:rPr lang="en-GB" sz="2100" b="0" i="0" u="none" strike="noStrike" cap="none">
                <a:solidFill>
                  <a:srgbClr val="193E72"/>
                </a:solidFill>
                <a:latin typeface="Arial"/>
                <a:ea typeface="Arial"/>
                <a:cs typeface="Arial"/>
                <a:sym typeface="Arial"/>
              </a:rPr>
              <a:t>Research Fellow, Qualitative analyses</a:t>
            </a:r>
            <a:endParaRPr/>
          </a:p>
          <a:p>
            <a:pPr marL="285750" marR="0" lvl="0" indent="0" algn="just" rtl="0">
              <a:lnSpc>
                <a:spcPct val="150000"/>
              </a:lnSpc>
              <a:spcBef>
                <a:spcPts val="750"/>
              </a:spcBef>
              <a:spcAft>
                <a:spcPts val="0"/>
              </a:spcAft>
              <a:buClr>
                <a:srgbClr val="193E72"/>
              </a:buClr>
              <a:buSzPts val="2400"/>
              <a:buFont typeface="Arial"/>
              <a:buNone/>
            </a:pPr>
            <a:endParaRPr sz="2100" b="1" i="0" u="none" strike="noStrike" cap="none">
              <a:solidFill>
                <a:srgbClr val="193E72"/>
              </a:solidFill>
              <a:latin typeface="Arial"/>
              <a:ea typeface="Arial"/>
              <a:cs typeface="Arial"/>
              <a:sym typeface="Arial"/>
            </a:endParaRPr>
          </a:p>
          <a:p>
            <a:pPr marL="285750" marR="0" lvl="0" indent="0" algn="just" rtl="0">
              <a:lnSpc>
                <a:spcPct val="150000"/>
              </a:lnSpc>
              <a:spcBef>
                <a:spcPts val="750"/>
              </a:spcBef>
              <a:spcAft>
                <a:spcPts val="0"/>
              </a:spcAft>
              <a:buClr>
                <a:srgbClr val="193E72"/>
              </a:buClr>
              <a:buSzPts val="2400"/>
              <a:buFont typeface="Arial"/>
              <a:buNone/>
            </a:pPr>
            <a:r>
              <a:rPr lang="en-GB" sz="2100" b="1" i="0" u="none" strike="noStrike" cap="none">
                <a:solidFill>
                  <a:srgbClr val="C00000"/>
                </a:solidFill>
                <a:latin typeface="Arial"/>
                <a:ea typeface="Arial"/>
                <a:cs typeface="Arial"/>
                <a:sym typeface="Arial"/>
              </a:rPr>
              <a:t>The WISE project co-applicants: </a:t>
            </a:r>
            <a:endParaRPr/>
          </a:p>
          <a:p>
            <a:pPr marL="285750" marR="0" lvl="0" indent="0" algn="just" rtl="0">
              <a:lnSpc>
                <a:spcPct val="100000"/>
              </a:lnSpc>
              <a:spcBef>
                <a:spcPts val="750"/>
              </a:spcBef>
              <a:spcAft>
                <a:spcPts val="0"/>
              </a:spcAft>
              <a:buClr>
                <a:srgbClr val="193E72"/>
              </a:buClr>
              <a:buSzPts val="2400"/>
              <a:buFont typeface="Arial"/>
              <a:buNone/>
            </a:pPr>
            <a:r>
              <a:rPr lang="en-GB" sz="2100" b="0" i="0" u="none" strike="noStrike" cap="none">
                <a:solidFill>
                  <a:srgbClr val="193E72"/>
                </a:solidFill>
                <a:latin typeface="Arial"/>
                <a:ea typeface="Arial"/>
                <a:cs typeface="Arial"/>
                <a:sym typeface="Arial"/>
              </a:rPr>
              <a:t>Prof Marion Walker,  Prof Tom Robinson, Prof Peter Langhorne, Prof Justin Waring,</a:t>
            </a:r>
            <a:endParaRPr sz="2100" b="0" i="0" u="none" strike="noStrike" cap="none">
              <a:solidFill>
                <a:srgbClr val="193E72"/>
              </a:solidFill>
              <a:latin typeface="Arial"/>
              <a:ea typeface="Arial"/>
              <a:cs typeface="Arial"/>
              <a:sym typeface="Arial"/>
            </a:endParaRPr>
          </a:p>
          <a:p>
            <a:pPr marL="285750" marR="0" lvl="0" indent="0" algn="just" rtl="0">
              <a:lnSpc>
                <a:spcPct val="100000"/>
              </a:lnSpc>
              <a:spcBef>
                <a:spcPts val="750"/>
              </a:spcBef>
              <a:spcAft>
                <a:spcPts val="0"/>
              </a:spcAft>
              <a:buClr>
                <a:srgbClr val="193E72"/>
              </a:buClr>
              <a:buSzPts val="2400"/>
              <a:buFont typeface="Arial"/>
              <a:buNone/>
            </a:pPr>
            <a:r>
              <a:rPr lang="en-GB" sz="2100" b="0" i="0" u="none" strike="noStrike" cap="none">
                <a:solidFill>
                  <a:srgbClr val="193E72"/>
                </a:solidFill>
                <a:latin typeface="Arial"/>
                <a:ea typeface="Arial"/>
                <a:cs typeface="Arial"/>
                <a:sym typeface="Arial"/>
              </a:rPr>
              <a:t>Prof Sarah Lewis, Prof Claudia Geue,  Prof Tony Rudd.</a:t>
            </a:r>
            <a:endParaRPr/>
          </a:p>
          <a:p>
            <a:pPr marL="628650" marR="0" lvl="0" indent="-190500" algn="just" rtl="0">
              <a:lnSpc>
                <a:spcPct val="150000"/>
              </a:lnSpc>
              <a:spcBef>
                <a:spcPts val="750"/>
              </a:spcBef>
              <a:spcAft>
                <a:spcPts val="0"/>
              </a:spcAft>
              <a:buClr>
                <a:srgbClr val="193E72"/>
              </a:buClr>
              <a:buSzPts val="2400"/>
              <a:buFont typeface="Arial"/>
              <a:buNone/>
            </a:pPr>
            <a:endParaRPr sz="2000" b="0" i="0" u="none" strike="noStrike" cap="none">
              <a:solidFill>
                <a:schemeClr val="dk1"/>
              </a:solidFill>
              <a:latin typeface="Arial"/>
              <a:ea typeface="Arial"/>
              <a:cs typeface="Arial"/>
              <a:sym typeface="Arial"/>
            </a:endParaRPr>
          </a:p>
          <a:p>
            <a:pPr marL="628650" marR="0" lvl="0" indent="-190500" algn="just" rtl="0">
              <a:lnSpc>
                <a:spcPct val="90000"/>
              </a:lnSpc>
              <a:spcBef>
                <a:spcPts val="750"/>
              </a:spcBef>
              <a:spcAft>
                <a:spcPts val="0"/>
              </a:spcAft>
              <a:buClr>
                <a:srgbClr val="193E72"/>
              </a:buClr>
              <a:buSzPts val="2400"/>
              <a:buFont typeface="Arial"/>
              <a:buNone/>
            </a:pPr>
            <a:endParaRPr sz="2000" b="0" i="0" u="none" strike="noStrike" cap="none">
              <a:solidFill>
                <a:schemeClr val="dk1"/>
              </a:solidFill>
              <a:latin typeface="Arial"/>
              <a:ea typeface="Arial"/>
              <a:cs typeface="Arial"/>
              <a:sym typeface="Arial"/>
            </a:endParaRPr>
          </a:p>
          <a:p>
            <a:pPr marL="285750" marR="0" lvl="0" indent="0" algn="just" rtl="0">
              <a:lnSpc>
                <a:spcPct val="90000"/>
              </a:lnSpc>
              <a:spcBef>
                <a:spcPts val="750"/>
              </a:spcBef>
              <a:spcAft>
                <a:spcPts val="0"/>
              </a:spcAft>
              <a:buClr>
                <a:srgbClr val="193E72"/>
              </a:buClr>
              <a:buSzPts val="2400"/>
              <a:buFont typeface="Arial"/>
              <a:buNone/>
            </a:pPr>
            <a:endParaRPr sz="2000" b="0" i="0" u="none" strike="noStrike" cap="none">
              <a:solidFill>
                <a:schemeClr val="dk1"/>
              </a:solidFill>
              <a:latin typeface="Arial"/>
              <a:ea typeface="Arial"/>
              <a:cs typeface="Arial"/>
              <a:sym typeface="Arial"/>
            </a:endParaRPr>
          </a:p>
          <a:p>
            <a:pPr marL="0" marR="0" lvl="0" indent="0" algn="just" rtl="0">
              <a:lnSpc>
                <a:spcPct val="90000"/>
              </a:lnSpc>
              <a:spcBef>
                <a:spcPts val="750"/>
              </a:spcBef>
              <a:spcAft>
                <a:spcPts val="0"/>
              </a:spcAft>
              <a:buClr>
                <a:srgbClr val="193E72"/>
              </a:buClr>
              <a:buSzPts val="2400"/>
              <a:buFont typeface="Arial"/>
              <a:buNone/>
            </a:pPr>
            <a:endParaRPr sz="2000" b="0" i="0" u="none" strike="noStrike" cap="none">
              <a:solidFill>
                <a:schemeClr val="dk1"/>
              </a:solidFill>
              <a:latin typeface="Arial"/>
              <a:ea typeface="Arial"/>
              <a:cs typeface="Arial"/>
              <a:sym typeface="Arial"/>
            </a:endParaRPr>
          </a:p>
          <a:p>
            <a:pPr marL="171450" marR="0" lvl="0" indent="-19050" algn="l" rtl="0">
              <a:lnSpc>
                <a:spcPct val="100000"/>
              </a:lnSpc>
              <a:spcBef>
                <a:spcPts val="1200"/>
              </a:spcBef>
              <a:spcAft>
                <a:spcPts val="0"/>
              </a:spcAft>
              <a:buClr>
                <a:srgbClr val="193E72"/>
              </a:buClr>
              <a:buSzPts val="2400"/>
              <a:buFont typeface="Arial"/>
              <a:buNone/>
            </a:pPr>
            <a:endParaRPr sz="1800" b="0" i="0" u="none" strike="noStrike" cap="none">
              <a:solidFill>
                <a:schemeClr val="dk1"/>
              </a:solidFill>
              <a:latin typeface="Arial"/>
              <a:ea typeface="Arial"/>
              <a:cs typeface="Arial"/>
              <a:sym typeface="Arial"/>
            </a:endParaRPr>
          </a:p>
          <a:p>
            <a:pPr marL="0" marR="0" lvl="0" indent="0" algn="l" rtl="0">
              <a:lnSpc>
                <a:spcPct val="150000"/>
              </a:lnSpc>
              <a:spcBef>
                <a:spcPts val="2400"/>
              </a:spcBef>
              <a:spcAft>
                <a:spcPts val="1200"/>
              </a:spcAft>
              <a:buClr>
                <a:srgbClr val="193E72"/>
              </a:buClr>
              <a:buSzPts val="2400"/>
              <a:buFont typeface="Arial"/>
              <a:buNone/>
            </a:pPr>
            <a:endParaRPr sz="2100" b="0" i="0" u="none" strike="noStrike" cap="none">
              <a:solidFill>
                <a:schemeClr val="dk1"/>
              </a:solidFill>
              <a:latin typeface="Arial"/>
              <a:ea typeface="Arial"/>
              <a:cs typeface="Arial"/>
              <a:sym typeface="Arial"/>
            </a:endParaRPr>
          </a:p>
        </p:txBody>
      </p:sp>
      <p:pic>
        <p:nvPicPr>
          <p:cNvPr id="192" name="Google Shape;192;p12"/>
          <p:cNvPicPr preferRelativeResize="0"/>
          <p:nvPr/>
        </p:nvPicPr>
        <p:blipFill rotWithShape="1">
          <a:blip r:embed="rId3">
            <a:alphaModFix/>
          </a:blip>
          <a:srcRect/>
          <a:stretch/>
        </p:blipFill>
        <p:spPr>
          <a:xfrm>
            <a:off x="7525741" y="5266293"/>
            <a:ext cx="4237075" cy="1148492"/>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1"/>
          <p:cNvSpPr txBox="1">
            <a:spLocks noGrp="1"/>
          </p:cNvSpPr>
          <p:nvPr>
            <p:ph type="ctrTitle"/>
          </p:nvPr>
        </p:nvSpPr>
        <p:spPr>
          <a:xfrm>
            <a:off x="1086900" y="3114887"/>
            <a:ext cx="10018200" cy="9528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lt1"/>
              </a:buClr>
              <a:buSzPts val="6000"/>
              <a:buFont typeface="Arial"/>
              <a:buNone/>
            </a:pPr>
            <a:r>
              <a:rPr lang="en-US" sz="4800" dirty="0">
                <a:latin typeface="Lato"/>
                <a:ea typeface="Lato"/>
                <a:cs typeface="Lato"/>
                <a:sym typeface="Lato"/>
              </a:rPr>
              <a:t>REhabilitation and recovery of peopLE with Aphasia after StrokE (RELEASE)</a:t>
            </a:r>
            <a:endParaRPr sz="4800" dirty="0">
              <a:latin typeface="Lato"/>
              <a:ea typeface="Lato"/>
              <a:cs typeface="Lato"/>
              <a:sym typeface="Lato"/>
            </a:endParaRPr>
          </a:p>
        </p:txBody>
      </p:sp>
      <p:sp>
        <p:nvSpPr>
          <p:cNvPr id="88" name="Google Shape;88;p11"/>
          <p:cNvSpPr txBox="1">
            <a:spLocks noGrp="1"/>
          </p:cNvSpPr>
          <p:nvPr>
            <p:ph type="subTitle" idx="1"/>
          </p:nvPr>
        </p:nvSpPr>
        <p:spPr>
          <a:xfrm>
            <a:off x="1524000" y="3828850"/>
            <a:ext cx="9144000" cy="15576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2400"/>
              <a:buNone/>
            </a:pPr>
            <a:endParaRPr sz="3000" dirty="0"/>
          </a:p>
          <a:p>
            <a:pPr marL="0" lvl="0" indent="0" algn="ctr" rtl="0">
              <a:lnSpc>
                <a:spcPct val="90000"/>
              </a:lnSpc>
              <a:spcBef>
                <a:spcPts val="0"/>
              </a:spcBef>
              <a:spcAft>
                <a:spcPts val="0"/>
              </a:spcAft>
              <a:buClr>
                <a:schemeClr val="lt1"/>
              </a:buClr>
              <a:buSzPts val="2400"/>
              <a:buNone/>
            </a:pPr>
            <a:r>
              <a:rPr lang="en-US" sz="3000" dirty="0"/>
              <a:t>Dr Myzoon Ali</a:t>
            </a:r>
          </a:p>
          <a:p>
            <a:pPr marL="0" lvl="0" indent="0" algn="ctr" rtl="0">
              <a:lnSpc>
                <a:spcPct val="90000"/>
              </a:lnSpc>
              <a:spcBef>
                <a:spcPts val="0"/>
              </a:spcBef>
              <a:spcAft>
                <a:spcPts val="0"/>
              </a:spcAft>
              <a:buClr>
                <a:schemeClr val="lt1"/>
              </a:buClr>
              <a:buSzPts val="2400"/>
              <a:buNone/>
            </a:pPr>
            <a:r>
              <a:rPr lang="en-US" sz="3000" dirty="0"/>
              <a:t>On behalf of the RELEASE Collaborators</a:t>
            </a:r>
            <a:endParaRPr sz="30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3"/>
          <p:cNvSpPr txBox="1">
            <a:spLocks noGrp="1"/>
          </p:cNvSpPr>
          <p:nvPr>
            <p:ph type="title"/>
          </p:nvPr>
        </p:nvSpPr>
        <p:spPr>
          <a:xfrm>
            <a:off x="838200" y="365127"/>
            <a:ext cx="10515600" cy="865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200"/>
              <a:buFont typeface="Arial"/>
              <a:buNone/>
            </a:pPr>
            <a:r>
              <a:rPr lang="en-GB" dirty="0">
                <a:latin typeface="Lato"/>
                <a:ea typeface="Lato"/>
                <a:cs typeface="Lato"/>
                <a:sym typeface="Lato"/>
              </a:rPr>
              <a:t>Disclosures</a:t>
            </a:r>
            <a:endParaRPr dirty="0">
              <a:latin typeface="Lato"/>
              <a:ea typeface="Lato"/>
              <a:cs typeface="Lato"/>
              <a:sym typeface="Lato"/>
            </a:endParaRPr>
          </a:p>
        </p:txBody>
      </p:sp>
      <p:sp>
        <p:nvSpPr>
          <p:cNvPr id="100" name="Google Shape;100;p13"/>
          <p:cNvSpPr txBox="1">
            <a:spLocks noGrp="1"/>
          </p:cNvSpPr>
          <p:nvPr>
            <p:ph type="body" idx="1"/>
          </p:nvPr>
        </p:nvSpPr>
        <p:spPr>
          <a:xfrm>
            <a:off x="838200" y="1535065"/>
            <a:ext cx="10515600" cy="4256400"/>
          </a:xfrm>
          <a:prstGeom prst="rect">
            <a:avLst/>
          </a:prstGeom>
          <a:noFill/>
          <a:ln>
            <a:noFill/>
          </a:ln>
        </p:spPr>
        <p:txBody>
          <a:bodyPr spcFirstLastPara="1" wrap="square" lIns="91425" tIns="45700" rIns="91425" bIns="45700" anchor="t" anchorCtr="0">
            <a:noAutofit/>
          </a:bodyPr>
          <a:lstStyle/>
          <a:p>
            <a:pPr>
              <a:lnSpc>
                <a:spcPts val="3500"/>
              </a:lnSpc>
              <a:spcBef>
                <a:spcPts val="0"/>
              </a:spcBef>
            </a:pPr>
            <a:r>
              <a:rPr lang="en-GB" sz="1600" i="1" dirty="0"/>
              <a:t>This project was funded by the National Institute for Health Research (NIHR), Health Services and Delivery Research Programme (HS&amp;DR–14/04/22) and the Tavistock Trust for Aphasia. </a:t>
            </a:r>
          </a:p>
          <a:p>
            <a:pPr>
              <a:lnSpc>
                <a:spcPts val="3500"/>
              </a:lnSpc>
              <a:spcBef>
                <a:spcPts val="0"/>
              </a:spcBef>
            </a:pPr>
            <a:r>
              <a:rPr lang="en-GB" sz="1600" i="1" dirty="0"/>
              <a:t>NMAHPR RU is funded by the Chief Scientist Office (CSO), Scottish Government Health and Social Care Directorates. </a:t>
            </a:r>
          </a:p>
          <a:p>
            <a:pPr>
              <a:lnSpc>
                <a:spcPts val="3500"/>
              </a:lnSpc>
              <a:spcBef>
                <a:spcPts val="0"/>
              </a:spcBef>
            </a:pPr>
            <a:r>
              <a:rPr lang="en-GB" sz="1600" i="1" dirty="0"/>
              <a:t>The project originated amongst members of the Collaboration of Aphasia Trialists (IS1208) funded by the EU Cooperation in Science and Technology (COST IS1208 2013-2017) and the Tavistock Trust for Aphasia (TTA) (2017-2020).</a:t>
            </a:r>
          </a:p>
          <a:p>
            <a:pPr>
              <a:lnSpc>
                <a:spcPts val="3500"/>
              </a:lnSpc>
              <a:spcBef>
                <a:spcPts val="0"/>
              </a:spcBef>
            </a:pPr>
            <a:r>
              <a:rPr lang="en-GB" sz="1600" i="1" dirty="0"/>
              <a:t>The views expressed here are those of the authors and not necessarily those of the National Health Service, the NIHR, the CSO, COST, the TTA or the Department of Health and Social Care. </a:t>
            </a:r>
          </a:p>
          <a:p>
            <a:pPr>
              <a:lnSpc>
                <a:spcPts val="3500"/>
              </a:lnSpc>
              <a:spcBef>
                <a:spcPts val="0"/>
              </a:spcBef>
            </a:pPr>
            <a:r>
              <a:rPr lang="en-US" sz="1600" i="1" dirty="0"/>
              <a:t>There are no conflicts of interest to declare.</a:t>
            </a:r>
            <a:endParaRPr lang="en-GB" sz="1600" dirty="0"/>
          </a:p>
          <a:p>
            <a:pPr marL="228593" lvl="0" indent="-76193" algn="l" rtl="0">
              <a:lnSpc>
                <a:spcPct val="90000"/>
              </a:lnSpc>
              <a:spcBef>
                <a:spcPts val="0"/>
              </a:spcBef>
              <a:spcAft>
                <a:spcPts val="0"/>
              </a:spcAft>
              <a:buClr>
                <a:schemeClr val="lt1"/>
              </a:buClr>
              <a:buSzPts val="2400"/>
              <a:buNone/>
            </a:pPr>
            <a:endParaRPr sz="1600" dirty="0">
              <a:latin typeface="Lato"/>
              <a:ea typeface="Lato"/>
              <a:cs typeface="Lato"/>
              <a:sym typeface="Lato"/>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DFA23-9202-FB74-6D0B-CA55ADD71B70}"/>
              </a:ext>
            </a:extLst>
          </p:cNvPr>
          <p:cNvSpPr>
            <a:spLocks noGrp="1"/>
          </p:cNvSpPr>
          <p:nvPr>
            <p:ph type="title"/>
          </p:nvPr>
        </p:nvSpPr>
        <p:spPr/>
        <p:txBody>
          <a:bodyPr/>
          <a:lstStyle/>
          <a:p>
            <a:r>
              <a:rPr lang="en-GB" b="1" dirty="0"/>
              <a:t>Research Questions</a:t>
            </a:r>
          </a:p>
        </p:txBody>
      </p:sp>
      <p:sp>
        <p:nvSpPr>
          <p:cNvPr id="3" name="Text Placeholder 2">
            <a:extLst>
              <a:ext uri="{FF2B5EF4-FFF2-40B4-BE49-F238E27FC236}">
                <a16:creationId xmlns:a16="http://schemas.microsoft.com/office/drawing/2014/main" id="{AEF7FE94-24D5-3D4C-3224-280036F78DA5}"/>
              </a:ext>
            </a:extLst>
          </p:cNvPr>
          <p:cNvSpPr>
            <a:spLocks noGrp="1"/>
          </p:cNvSpPr>
          <p:nvPr>
            <p:ph type="body" idx="1"/>
          </p:nvPr>
        </p:nvSpPr>
        <p:spPr/>
        <p:txBody>
          <a:bodyPr/>
          <a:lstStyle/>
          <a:p>
            <a:pPr lvl="0"/>
            <a:r>
              <a:rPr lang="en-GB" sz="2800" dirty="0">
                <a:latin typeface="Calibri" panose="020F0502020204030204" pitchFamily="34" charset="0"/>
                <a:cs typeface="Calibri" panose="020F0502020204030204" pitchFamily="34" charset="0"/>
              </a:rPr>
              <a:t>What is the pattern of language recovery following stroke-related aphasia?</a:t>
            </a:r>
          </a:p>
          <a:p>
            <a:pPr lvl="0"/>
            <a:r>
              <a:rPr lang="en-GB" sz="2800" dirty="0">
                <a:latin typeface="Calibri" panose="020F0502020204030204" pitchFamily="34" charset="0"/>
                <a:cs typeface="Calibri" panose="020F0502020204030204" pitchFamily="34" charset="0"/>
              </a:rPr>
              <a:t>What are the predictors of language recovery outcomes following aphasia </a:t>
            </a:r>
          </a:p>
          <a:p>
            <a:pPr lvl="0"/>
            <a:r>
              <a:rPr lang="en-GB" sz="2800" dirty="0">
                <a:latin typeface="Calibri" panose="020F0502020204030204" pitchFamily="34" charset="0"/>
                <a:cs typeface="Calibri" panose="020F0502020204030204" pitchFamily="34" charset="0"/>
              </a:rPr>
              <a:t>What are the components of effective aphasia rehabilitation interventions</a:t>
            </a:r>
          </a:p>
          <a:p>
            <a:pPr lvl="0"/>
            <a:r>
              <a:rPr lang="en-GB" sz="2800" dirty="0">
                <a:latin typeface="Calibri" panose="020F0502020204030204" pitchFamily="34" charset="0"/>
                <a:cs typeface="Calibri" panose="020F0502020204030204" pitchFamily="34" charset="0"/>
              </a:rPr>
              <a:t>Are some interventions (or intervention components) more beneficial for some patient subgroups (individual, stroke or aphasia characteristics) than others?</a:t>
            </a:r>
          </a:p>
          <a:p>
            <a:pPr marL="76200" indent="0">
              <a:buNone/>
            </a:pPr>
            <a:endParaRPr lang="en-GB" sz="2800" dirty="0"/>
          </a:p>
        </p:txBody>
      </p:sp>
      <p:pic>
        <p:nvPicPr>
          <p:cNvPr id="4" name="Picture 2" descr="Y:\Common\Stroke\On-Going Research\Communication Projects\RELEASE\02 Admin\Logo\Logo.jpg">
            <a:extLst>
              <a:ext uri="{FF2B5EF4-FFF2-40B4-BE49-F238E27FC236}">
                <a16:creationId xmlns:a16="http://schemas.microsoft.com/office/drawing/2014/main" id="{BB57B226-B52B-7CD7-F154-48AA44479AB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42178" y="5202935"/>
            <a:ext cx="2399605" cy="813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465521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561DDE0-0CF5-458A-6508-D100402BC19F}"/>
              </a:ext>
            </a:extLst>
          </p:cNvPr>
          <p:cNvPicPr>
            <a:picLocks noChangeAspect="1"/>
          </p:cNvPicPr>
          <p:nvPr/>
        </p:nvPicPr>
        <p:blipFill>
          <a:blip r:embed="rId2"/>
          <a:stretch>
            <a:fillRect/>
          </a:stretch>
        </p:blipFill>
        <p:spPr>
          <a:xfrm>
            <a:off x="2095500" y="1281112"/>
            <a:ext cx="8001000" cy="4295775"/>
          </a:xfrm>
          <a:prstGeom prst="rect">
            <a:avLst/>
          </a:prstGeom>
        </p:spPr>
      </p:pic>
    </p:spTree>
    <p:extLst>
      <p:ext uri="{BB962C8B-B14F-4D97-AF65-F5344CB8AC3E}">
        <p14:creationId xmlns:p14="http://schemas.microsoft.com/office/powerpoint/2010/main" val="36372368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1E26E9F-FBD8-10D2-3EDE-6484CC5C372B}"/>
              </a:ext>
            </a:extLst>
          </p:cNvPr>
          <p:cNvSpPr>
            <a:spLocks noGrp="1"/>
          </p:cNvSpPr>
          <p:nvPr>
            <p:ph type="title"/>
          </p:nvPr>
        </p:nvSpPr>
        <p:spPr>
          <a:xfrm>
            <a:off x="435864" y="961640"/>
            <a:ext cx="9403080" cy="1133477"/>
          </a:xfrm>
        </p:spPr>
        <p:txBody>
          <a:bodyPr/>
          <a:lstStyle/>
          <a:p>
            <a:r>
              <a:rPr lang="en-GB" b="1"/>
              <a:t>Predictors of Recovery</a:t>
            </a:r>
            <a:endParaRPr lang="en-GB" b="1" dirty="0"/>
          </a:p>
        </p:txBody>
      </p:sp>
      <p:pic>
        <p:nvPicPr>
          <p:cNvPr id="15" name="Graphic 14" descr="Thumbs up sign outline">
            <a:extLst>
              <a:ext uri="{FF2B5EF4-FFF2-40B4-BE49-F238E27FC236}">
                <a16:creationId xmlns:a16="http://schemas.microsoft.com/office/drawing/2014/main" id="{F295C23E-09A1-F5FB-76E4-9FCBF17FF0C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804160" y="5264249"/>
            <a:ext cx="914400" cy="914400"/>
          </a:xfrm>
          <a:prstGeom prst="rect">
            <a:avLst/>
          </a:prstGeom>
        </p:spPr>
      </p:pic>
      <p:sp>
        <p:nvSpPr>
          <p:cNvPr id="18" name="TextBox 17">
            <a:extLst>
              <a:ext uri="{FF2B5EF4-FFF2-40B4-BE49-F238E27FC236}">
                <a16:creationId xmlns:a16="http://schemas.microsoft.com/office/drawing/2014/main" id="{1200A958-A788-8E22-0D7B-2E6E4D67F9E1}"/>
              </a:ext>
            </a:extLst>
          </p:cNvPr>
          <p:cNvSpPr txBox="1"/>
          <p:nvPr/>
        </p:nvSpPr>
        <p:spPr>
          <a:xfrm>
            <a:off x="1746504" y="2436417"/>
            <a:ext cx="6208776" cy="16312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000" b="1" i="0" u="none" strike="noStrike" kern="0" cap="none" spc="0" normalizeH="0" baseline="0" noProof="0" dirty="0">
                <a:ln>
                  <a:noFill/>
                </a:ln>
                <a:solidFill>
                  <a:srgbClr val="002060"/>
                </a:solidFill>
                <a:effectLst/>
                <a:uLnTx/>
                <a:uFillTx/>
                <a:latin typeface="Arial"/>
                <a:cs typeface="Arial"/>
                <a:sym typeface="Arial"/>
              </a:rPr>
              <a:t>Greatest Recovery</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GB" sz="2000" b="0" i="0" u="none" strike="noStrike" kern="0" cap="none" spc="0" normalizeH="0" baseline="0" noProof="0" dirty="0">
                <a:ln>
                  <a:noFill/>
                </a:ln>
                <a:solidFill>
                  <a:srgbClr val="002060"/>
                </a:solidFill>
                <a:effectLst/>
                <a:uLnTx/>
                <a:uFillTx/>
                <a:latin typeface="Arial"/>
                <a:cs typeface="Arial"/>
                <a:sym typeface="Arial"/>
              </a:rPr>
              <a:t>Functional Communication </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GB" sz="2000" b="0" i="0" u="none" strike="noStrike" kern="0" cap="none" spc="0" normalizeH="0" baseline="0" noProof="0" dirty="0">
                <a:ln>
                  <a:noFill/>
                </a:ln>
                <a:solidFill>
                  <a:srgbClr val="002060"/>
                </a:solidFill>
                <a:effectLst/>
                <a:uLnTx/>
                <a:uFillTx/>
                <a:latin typeface="Arial"/>
                <a:cs typeface="Arial"/>
                <a:sym typeface="Arial"/>
              </a:rPr>
              <a:t>Overall Language Ability </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GB" sz="2000" b="0" i="0" u="none" strike="noStrike" kern="0" cap="none" spc="0" normalizeH="0" baseline="0" noProof="0" dirty="0">
                <a:ln>
                  <a:noFill/>
                </a:ln>
                <a:solidFill>
                  <a:srgbClr val="002060"/>
                </a:solidFill>
                <a:effectLst/>
                <a:uLnTx/>
                <a:uFillTx/>
                <a:latin typeface="Arial"/>
                <a:cs typeface="Arial"/>
                <a:sym typeface="Arial"/>
              </a:rPr>
              <a:t>Auditory Comprehension </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GB" sz="2000" b="0" i="0" u="none" strike="noStrike" kern="0" cap="none" spc="0" normalizeH="0" baseline="0" noProof="0" dirty="0">
                <a:ln>
                  <a:noFill/>
                </a:ln>
                <a:solidFill>
                  <a:srgbClr val="002060"/>
                </a:solidFill>
                <a:effectLst/>
                <a:uLnTx/>
                <a:uFillTx/>
                <a:latin typeface="Arial"/>
                <a:cs typeface="Arial"/>
                <a:sym typeface="Arial"/>
              </a:rPr>
              <a:t>Within 1 month of onset</a:t>
            </a:r>
          </a:p>
        </p:txBody>
      </p:sp>
      <p:sp>
        <p:nvSpPr>
          <p:cNvPr id="20" name="TextBox 19">
            <a:extLst>
              <a:ext uri="{FF2B5EF4-FFF2-40B4-BE49-F238E27FC236}">
                <a16:creationId xmlns:a16="http://schemas.microsoft.com/office/drawing/2014/main" id="{9F892F82-14CD-2240-B266-411F870A31B1}"/>
              </a:ext>
            </a:extLst>
          </p:cNvPr>
          <p:cNvSpPr txBox="1"/>
          <p:nvPr/>
        </p:nvSpPr>
        <p:spPr>
          <a:xfrm>
            <a:off x="3893820" y="4942191"/>
            <a:ext cx="8194548" cy="163121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a:ln>
                  <a:noFill/>
                </a:ln>
                <a:solidFill>
                  <a:srgbClr val="002060"/>
                </a:solidFill>
                <a:effectLst/>
                <a:uLnTx/>
                <a:uFillTx/>
                <a:latin typeface="Arial"/>
                <a:cs typeface="Arial"/>
                <a:sym typeface="Arial"/>
              </a:rPr>
              <a:t>Greater absolute change </a:t>
            </a:r>
            <a:r>
              <a:rPr kumimoji="0" lang="en-US" sz="2000" b="0" i="0" u="none" strike="noStrike" kern="0" cap="none" spc="0" normalizeH="0" baseline="0" noProof="0" dirty="0">
                <a:ln>
                  <a:noFill/>
                </a:ln>
                <a:solidFill>
                  <a:srgbClr val="002060"/>
                </a:solidFill>
                <a:effectLst/>
                <a:uLnTx/>
                <a:uFillTx/>
                <a:latin typeface="Arial"/>
                <a:cs typeface="Arial"/>
                <a:sym typeface="Arial"/>
              </a:rPr>
              <a:t>in overall language ability, auditory comprehension, naming and functional communication</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2000" b="0" i="0" u="none" strike="noStrike" kern="0" cap="none" spc="0" normalizeH="0" baseline="0" noProof="0" dirty="0">
                <a:ln>
                  <a:noFill/>
                </a:ln>
                <a:solidFill>
                  <a:srgbClr val="002060"/>
                </a:solidFill>
                <a:effectLst/>
                <a:uLnTx/>
                <a:uFillTx/>
                <a:latin typeface="Arial"/>
                <a:cs typeface="Arial"/>
                <a:sym typeface="Arial"/>
              </a:rPr>
              <a:t>&lt;55 years </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2000" b="0" i="0" u="none" strike="noStrike" kern="0" cap="none" spc="0" normalizeH="0" baseline="0" noProof="0" dirty="0">
                <a:ln>
                  <a:noFill/>
                </a:ln>
                <a:solidFill>
                  <a:srgbClr val="002060"/>
                </a:solidFill>
                <a:effectLst/>
                <a:uLnTx/>
                <a:uFillTx/>
                <a:latin typeface="Arial"/>
                <a:cs typeface="Arial"/>
                <a:sym typeface="Arial"/>
              </a:rPr>
              <a:t>female sex (certain modalities) </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2000" b="0" i="0" u="none" strike="noStrike" kern="0" cap="none" spc="0" normalizeH="0" baseline="0" noProof="0" dirty="0">
                <a:ln>
                  <a:noFill/>
                </a:ln>
                <a:solidFill>
                  <a:srgbClr val="002060"/>
                </a:solidFill>
                <a:effectLst/>
                <a:uLnTx/>
                <a:uFillTx/>
                <a:latin typeface="Arial"/>
                <a:cs typeface="Arial"/>
                <a:sym typeface="Arial"/>
              </a:rPr>
              <a:t>enrollment within 1 month </a:t>
            </a:r>
            <a:endParaRPr kumimoji="0" lang="en-GB" sz="2000" b="0" i="0" u="none" strike="noStrike" kern="0" cap="none" spc="0" normalizeH="0" baseline="0" noProof="0" dirty="0">
              <a:ln>
                <a:noFill/>
              </a:ln>
              <a:solidFill>
                <a:srgbClr val="002060"/>
              </a:solidFill>
              <a:effectLst/>
              <a:uLnTx/>
              <a:uFillTx/>
              <a:latin typeface="Arial"/>
              <a:cs typeface="Arial"/>
              <a:sym typeface="Arial"/>
            </a:endParaRPr>
          </a:p>
        </p:txBody>
      </p:sp>
      <p:pic>
        <p:nvPicPr>
          <p:cNvPr id="21" name="Graphic 20" descr="Thumbs up sign outline">
            <a:extLst>
              <a:ext uri="{FF2B5EF4-FFF2-40B4-BE49-F238E27FC236}">
                <a16:creationId xmlns:a16="http://schemas.microsoft.com/office/drawing/2014/main" id="{E666BF90-BC2A-CF43-AE6C-4E2AF13B66C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16280" y="2895600"/>
            <a:ext cx="914400" cy="914400"/>
          </a:xfrm>
          <a:prstGeom prst="rect">
            <a:avLst/>
          </a:prstGeom>
        </p:spPr>
      </p:pic>
    </p:spTree>
    <p:extLst>
      <p:ext uri="{BB962C8B-B14F-4D97-AF65-F5344CB8AC3E}">
        <p14:creationId xmlns:p14="http://schemas.microsoft.com/office/powerpoint/2010/main" val="37565525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014A5B3-12A7-A471-311D-C8C6550FA1F5}"/>
              </a:ext>
            </a:extLst>
          </p:cNvPr>
          <p:cNvSpPr>
            <a:spLocks noGrp="1"/>
          </p:cNvSpPr>
          <p:nvPr>
            <p:ph type="title"/>
          </p:nvPr>
        </p:nvSpPr>
        <p:spPr>
          <a:xfrm>
            <a:off x="408432" y="989535"/>
            <a:ext cx="9159240" cy="1325563"/>
          </a:xfrm>
        </p:spPr>
        <p:txBody>
          <a:bodyPr/>
          <a:lstStyle/>
          <a:p>
            <a:r>
              <a:rPr lang="en-GB" b="1" dirty="0"/>
              <a:t>Therapy Regime </a:t>
            </a:r>
          </a:p>
        </p:txBody>
      </p:sp>
      <p:graphicFrame>
        <p:nvGraphicFramePr>
          <p:cNvPr id="4" name="Table 2">
            <a:extLst>
              <a:ext uri="{FF2B5EF4-FFF2-40B4-BE49-F238E27FC236}">
                <a16:creationId xmlns:a16="http://schemas.microsoft.com/office/drawing/2014/main" id="{22A23001-73E5-1FBB-8CC8-C1AF36DB9973}"/>
              </a:ext>
            </a:extLst>
          </p:cNvPr>
          <p:cNvGraphicFramePr>
            <a:graphicFrameLocks noGrp="1"/>
          </p:cNvGraphicFramePr>
          <p:nvPr/>
        </p:nvGraphicFramePr>
        <p:xfrm>
          <a:off x="2207568" y="2514791"/>
          <a:ext cx="8105776" cy="2307239"/>
        </p:xfrm>
        <a:graphic>
          <a:graphicData uri="http://schemas.openxmlformats.org/drawingml/2006/table">
            <a:tbl>
              <a:tblPr/>
              <a:tblGrid>
                <a:gridCol w="2026444">
                  <a:extLst>
                    <a:ext uri="{9D8B030D-6E8A-4147-A177-3AD203B41FA5}">
                      <a16:colId xmlns:a16="http://schemas.microsoft.com/office/drawing/2014/main" val="20000"/>
                    </a:ext>
                  </a:extLst>
                </a:gridCol>
                <a:gridCol w="2026444">
                  <a:extLst>
                    <a:ext uri="{9D8B030D-6E8A-4147-A177-3AD203B41FA5}">
                      <a16:colId xmlns:a16="http://schemas.microsoft.com/office/drawing/2014/main" val="20001"/>
                    </a:ext>
                  </a:extLst>
                </a:gridCol>
                <a:gridCol w="2026444">
                  <a:extLst>
                    <a:ext uri="{9D8B030D-6E8A-4147-A177-3AD203B41FA5}">
                      <a16:colId xmlns:a16="http://schemas.microsoft.com/office/drawing/2014/main" val="20002"/>
                    </a:ext>
                  </a:extLst>
                </a:gridCol>
                <a:gridCol w="2026444">
                  <a:extLst>
                    <a:ext uri="{9D8B030D-6E8A-4147-A177-3AD203B41FA5}">
                      <a16:colId xmlns:a16="http://schemas.microsoft.com/office/drawing/2014/main" val="20003"/>
                    </a:ext>
                  </a:extLst>
                </a:gridCol>
              </a:tblGrid>
              <a:tr h="602641">
                <a:tc>
                  <a:txBody>
                    <a:bodyPr/>
                    <a:lstStyle/>
                    <a:p>
                      <a:pPr algn="ctr">
                        <a:defRPr/>
                      </a:pPr>
                      <a:r>
                        <a:rPr lang="en-US" sz="2000" b="1" dirty="0">
                          <a:solidFill>
                            <a:schemeClr val="bg1"/>
                          </a:solidFill>
                          <a:latin typeface="+mn-lt"/>
                        </a:rPr>
                        <a:t>Language outcome</a:t>
                      </a:r>
                    </a:p>
                  </a:txBody>
                  <a:tcPr marL="45720" marR="45720" marT="22860" marB="22860" anchor="ctr">
                    <a:lnL w="19050" cap="flat" cmpd="sng" algn="ctr">
                      <a:solidFill>
                        <a:srgbClr val="191919"/>
                      </a:solidFill>
                      <a:prstDash val="solid"/>
                      <a:round/>
                      <a:headEnd type="none" w="med" len="med"/>
                      <a:tailEnd type="none" w="med" len="med"/>
                    </a:lnL>
                    <a:lnR w="19050" cap="flat" cmpd="sng" algn="ctr">
                      <a:solidFill>
                        <a:srgbClr val="191919"/>
                      </a:solidFill>
                      <a:prstDash val="solid"/>
                      <a:round/>
                      <a:headEnd type="none" w="med" len="med"/>
                      <a:tailEnd type="none" w="med" len="med"/>
                    </a:lnR>
                    <a:lnT w="19050" cap="flat" cmpd="sng" algn="ctr">
                      <a:solidFill>
                        <a:srgbClr val="191919"/>
                      </a:solidFill>
                      <a:prstDash val="solid"/>
                      <a:round/>
                      <a:headEnd type="none" w="med" len="med"/>
                      <a:tailEnd type="none" w="med" len="med"/>
                    </a:lnT>
                    <a:lnB w="19050" cap="flat" cmpd="sng" algn="ctr">
                      <a:solidFill>
                        <a:srgbClr val="191919"/>
                      </a:solidFill>
                      <a:prstDash val="solid"/>
                      <a:round/>
                      <a:headEnd type="none" w="med" len="med"/>
                      <a:tailEnd type="none" w="med" len="med"/>
                    </a:lnB>
                    <a:solidFill>
                      <a:srgbClr val="7CD4D2"/>
                    </a:solidFill>
                  </a:tcPr>
                </a:tc>
                <a:tc>
                  <a:txBody>
                    <a:bodyPr/>
                    <a:lstStyle/>
                    <a:p>
                      <a:pPr algn="ctr">
                        <a:defRPr/>
                      </a:pPr>
                      <a:r>
                        <a:rPr lang="en-US" sz="2000" b="1" dirty="0">
                          <a:solidFill>
                            <a:schemeClr val="bg1"/>
                          </a:solidFill>
                          <a:latin typeface="+mn-lt"/>
                        </a:rPr>
                        <a:t>Frequency</a:t>
                      </a:r>
                    </a:p>
                    <a:p>
                      <a:pPr algn="ctr"/>
                      <a:r>
                        <a:rPr lang="en-US" sz="1800" b="0" i="1" u="none" dirty="0">
                          <a:solidFill>
                            <a:schemeClr val="bg1"/>
                          </a:solidFill>
                          <a:latin typeface="+mn-lt"/>
                        </a:rPr>
                        <a:t>days weekly</a:t>
                      </a:r>
                    </a:p>
                  </a:txBody>
                  <a:tcPr marL="45720" marR="45720" marT="22860" marB="22860" anchor="ctr">
                    <a:lnL w="19050" cap="flat" cmpd="sng" algn="ctr">
                      <a:solidFill>
                        <a:srgbClr val="191919"/>
                      </a:solidFill>
                      <a:prstDash val="solid"/>
                      <a:round/>
                      <a:headEnd type="none" w="med" len="med"/>
                      <a:tailEnd type="none" w="med" len="med"/>
                    </a:lnL>
                    <a:lnR w="19050" cap="flat" cmpd="sng" algn="ctr">
                      <a:solidFill>
                        <a:srgbClr val="191919"/>
                      </a:solidFill>
                      <a:prstDash val="solid"/>
                      <a:round/>
                      <a:headEnd type="none" w="med" len="med"/>
                      <a:tailEnd type="none" w="med" len="med"/>
                    </a:lnR>
                    <a:lnT w="19050" cap="flat" cmpd="sng" algn="ctr">
                      <a:solidFill>
                        <a:srgbClr val="191919"/>
                      </a:solidFill>
                      <a:prstDash val="solid"/>
                      <a:round/>
                      <a:headEnd type="none" w="med" len="med"/>
                      <a:tailEnd type="none" w="med" len="med"/>
                    </a:lnT>
                    <a:lnB w="19050" cap="flat" cmpd="sng" algn="ctr">
                      <a:solidFill>
                        <a:srgbClr val="191919"/>
                      </a:solidFill>
                      <a:prstDash val="solid"/>
                      <a:round/>
                      <a:headEnd type="none" w="med" len="med"/>
                      <a:tailEnd type="none" w="med" len="med"/>
                    </a:lnB>
                    <a:solidFill>
                      <a:srgbClr val="4AB1B4"/>
                    </a:solidFill>
                  </a:tcPr>
                </a:tc>
                <a:tc>
                  <a:txBody>
                    <a:bodyPr/>
                    <a:lstStyle/>
                    <a:p>
                      <a:pPr algn="ctr">
                        <a:defRPr/>
                      </a:pPr>
                      <a:r>
                        <a:rPr lang="en-US" sz="2000" b="1" dirty="0">
                          <a:solidFill>
                            <a:schemeClr val="bg1"/>
                          </a:solidFill>
                          <a:latin typeface="+mn-lt"/>
                        </a:rPr>
                        <a:t>Dosage</a:t>
                      </a:r>
                    </a:p>
                    <a:p>
                      <a:pPr algn="ctr"/>
                      <a:r>
                        <a:rPr lang="en-US" sz="1800" b="0" i="1" dirty="0">
                          <a:solidFill>
                            <a:schemeClr val="bg1"/>
                          </a:solidFill>
                          <a:latin typeface="+mn-lt"/>
                        </a:rPr>
                        <a:t>total SLT hours</a:t>
                      </a:r>
                    </a:p>
                  </a:txBody>
                  <a:tcPr marL="45720" marR="45720" marT="22860" marB="22860" anchor="ctr">
                    <a:lnL w="19050" cap="flat" cmpd="sng" algn="ctr">
                      <a:solidFill>
                        <a:srgbClr val="191919"/>
                      </a:solidFill>
                      <a:prstDash val="solid"/>
                      <a:round/>
                      <a:headEnd type="none" w="med" len="med"/>
                      <a:tailEnd type="none" w="med" len="med"/>
                    </a:lnL>
                    <a:lnR w="19050" cap="flat" cmpd="sng" algn="ctr">
                      <a:solidFill>
                        <a:srgbClr val="191919"/>
                      </a:solidFill>
                      <a:prstDash val="solid"/>
                      <a:round/>
                      <a:headEnd type="none" w="med" len="med"/>
                      <a:tailEnd type="none" w="med" len="med"/>
                    </a:lnR>
                    <a:lnT w="19050" cap="flat" cmpd="sng" algn="ctr">
                      <a:solidFill>
                        <a:srgbClr val="191919"/>
                      </a:solidFill>
                      <a:prstDash val="solid"/>
                      <a:round/>
                      <a:headEnd type="none" w="med" len="med"/>
                      <a:tailEnd type="none" w="med" len="med"/>
                    </a:lnT>
                    <a:lnB w="19050" cap="flat" cmpd="sng" algn="ctr">
                      <a:solidFill>
                        <a:srgbClr val="191919"/>
                      </a:solidFill>
                      <a:prstDash val="solid"/>
                      <a:round/>
                      <a:headEnd type="none" w="med" len="med"/>
                      <a:tailEnd type="none" w="med" len="med"/>
                    </a:lnB>
                    <a:solidFill>
                      <a:srgbClr val="2C92D5"/>
                    </a:solidFill>
                  </a:tcPr>
                </a:tc>
                <a:tc>
                  <a:txBody>
                    <a:bodyPr/>
                    <a:lstStyle/>
                    <a:p>
                      <a:pPr algn="ctr">
                        <a:defRPr/>
                      </a:pPr>
                      <a:r>
                        <a:rPr lang="en-US" sz="2000" b="1" dirty="0">
                          <a:solidFill>
                            <a:schemeClr val="bg1"/>
                          </a:solidFill>
                          <a:latin typeface="+mn-lt"/>
                        </a:rPr>
                        <a:t>Intensity</a:t>
                      </a:r>
                    </a:p>
                    <a:p>
                      <a:pPr algn="ctr"/>
                      <a:r>
                        <a:rPr lang="en-US" sz="1800" b="0" i="1" dirty="0">
                          <a:solidFill>
                            <a:schemeClr val="bg1"/>
                          </a:solidFill>
                          <a:latin typeface="+mn-lt"/>
                        </a:rPr>
                        <a:t>hours weekly</a:t>
                      </a:r>
                    </a:p>
                  </a:txBody>
                  <a:tcPr marL="45720" marR="45720" marT="22860" marB="22860">
                    <a:lnL w="19050" cap="flat" cmpd="sng" algn="ctr">
                      <a:solidFill>
                        <a:srgbClr val="191919"/>
                      </a:solidFill>
                      <a:prstDash val="solid"/>
                      <a:round/>
                      <a:headEnd type="none" w="med" len="med"/>
                      <a:tailEnd type="none" w="med" len="med"/>
                    </a:lnL>
                    <a:lnR w="19050" cap="flat" cmpd="sng" algn="ctr">
                      <a:solidFill>
                        <a:srgbClr val="191919"/>
                      </a:solidFill>
                      <a:prstDash val="solid"/>
                      <a:round/>
                      <a:headEnd type="none" w="med" len="med"/>
                      <a:tailEnd type="none" w="med" len="med"/>
                    </a:lnR>
                    <a:lnT w="19050" cap="flat" cmpd="sng" algn="ctr">
                      <a:solidFill>
                        <a:srgbClr val="191919"/>
                      </a:solidFill>
                      <a:prstDash val="solid"/>
                      <a:round/>
                      <a:headEnd type="none" w="med" len="med"/>
                      <a:tailEnd type="none" w="med" len="med"/>
                    </a:lnT>
                    <a:lnB w="19050" cap="flat" cmpd="sng" algn="ctr">
                      <a:solidFill>
                        <a:srgbClr val="191919"/>
                      </a:solidFill>
                      <a:prstDash val="solid"/>
                      <a:round/>
                      <a:headEnd type="none" w="med" len="med"/>
                      <a:tailEnd type="none" w="med" len="med"/>
                    </a:lnB>
                    <a:solidFill>
                      <a:srgbClr val="13538A"/>
                    </a:solidFill>
                  </a:tcPr>
                </a:tc>
                <a:extLst>
                  <a:ext uri="{0D108BD9-81ED-4DB2-BD59-A6C34878D82A}">
                    <a16:rowId xmlns:a16="http://schemas.microsoft.com/office/drawing/2014/main" val="10000"/>
                  </a:ext>
                </a:extLst>
              </a:tr>
              <a:tr h="515878">
                <a:tc>
                  <a:txBody>
                    <a:bodyPr/>
                    <a:lstStyle/>
                    <a:p>
                      <a:pPr algn="ctr">
                        <a:defRPr/>
                      </a:pPr>
                      <a:r>
                        <a:rPr lang="en-US" sz="1600" dirty="0">
                          <a:solidFill>
                            <a:srgbClr val="191919"/>
                          </a:solidFill>
                          <a:latin typeface="Aileron Regular Bold"/>
                        </a:rPr>
                        <a:t>Overall language </a:t>
                      </a:r>
                      <a:endParaRPr lang="en-US" sz="1600" dirty="0"/>
                    </a:p>
                  </a:txBody>
                  <a:tcPr marL="45720" marR="45720" marT="22860" marB="22860" anchor="ctr">
                    <a:lnL w="19050" cap="flat" cmpd="sng" algn="ctr">
                      <a:solidFill>
                        <a:srgbClr val="191919"/>
                      </a:solidFill>
                      <a:prstDash val="solid"/>
                      <a:round/>
                      <a:headEnd type="none" w="med" len="med"/>
                      <a:tailEnd type="none" w="med" len="med"/>
                    </a:lnL>
                    <a:lnR w="19050" cap="flat" cmpd="sng" algn="ctr">
                      <a:solidFill>
                        <a:srgbClr val="191919"/>
                      </a:solidFill>
                      <a:prstDash val="solid"/>
                      <a:round/>
                      <a:headEnd type="none" w="med" len="med"/>
                      <a:tailEnd type="none" w="med" len="med"/>
                    </a:lnR>
                    <a:lnT w="19050" cap="flat" cmpd="sng" algn="ctr">
                      <a:solidFill>
                        <a:srgbClr val="191919"/>
                      </a:solidFill>
                      <a:prstDash val="solid"/>
                      <a:round/>
                      <a:headEnd type="none" w="med" len="med"/>
                      <a:tailEnd type="none" w="med" len="med"/>
                    </a:lnT>
                    <a:lnB w="19050" cap="flat" cmpd="sng" algn="ctr">
                      <a:solidFill>
                        <a:srgbClr val="191919"/>
                      </a:solidFill>
                      <a:prstDash val="solid"/>
                      <a:round/>
                      <a:headEnd type="none" w="med" len="med"/>
                      <a:tailEnd type="none" w="med" len="med"/>
                    </a:lnB>
                    <a:solidFill>
                      <a:srgbClr val="FFFFFF"/>
                    </a:solidFill>
                  </a:tcPr>
                </a:tc>
                <a:tc>
                  <a:txBody>
                    <a:bodyPr/>
                    <a:lstStyle/>
                    <a:p>
                      <a:pPr algn="ctr">
                        <a:defRPr/>
                      </a:pPr>
                      <a:r>
                        <a:rPr lang="en-US" sz="1600" dirty="0">
                          <a:solidFill>
                            <a:srgbClr val="191919"/>
                          </a:solidFill>
                          <a:latin typeface="Aileron Regular"/>
                        </a:rPr>
                        <a:t>4-to-5 days</a:t>
                      </a:r>
                      <a:endParaRPr lang="en-US" sz="1600" dirty="0"/>
                    </a:p>
                  </a:txBody>
                  <a:tcPr marL="45720" marR="45720" marT="22860" marB="22860" anchor="ctr">
                    <a:lnL w="19050" cap="flat" cmpd="sng" algn="ctr">
                      <a:solidFill>
                        <a:srgbClr val="191919"/>
                      </a:solidFill>
                      <a:prstDash val="solid"/>
                      <a:round/>
                      <a:headEnd type="none" w="med" len="med"/>
                      <a:tailEnd type="none" w="med" len="med"/>
                    </a:lnL>
                    <a:lnR w="19050" cap="flat" cmpd="sng" algn="ctr">
                      <a:solidFill>
                        <a:srgbClr val="191919"/>
                      </a:solidFill>
                      <a:prstDash val="solid"/>
                      <a:round/>
                      <a:headEnd type="none" w="med" len="med"/>
                      <a:tailEnd type="none" w="med" len="med"/>
                    </a:lnR>
                    <a:lnT w="19050" cap="flat" cmpd="sng" algn="ctr">
                      <a:solidFill>
                        <a:srgbClr val="191919"/>
                      </a:solidFill>
                      <a:prstDash val="solid"/>
                      <a:round/>
                      <a:headEnd type="none" w="med" len="med"/>
                      <a:tailEnd type="none" w="med" len="med"/>
                    </a:lnT>
                    <a:lnB w="19050" cap="flat" cmpd="sng" algn="ctr">
                      <a:solidFill>
                        <a:srgbClr val="191919"/>
                      </a:solidFill>
                      <a:prstDash val="solid"/>
                      <a:round/>
                      <a:headEnd type="none" w="med" len="med"/>
                      <a:tailEnd type="none" w="med" len="med"/>
                    </a:lnB>
                    <a:solidFill>
                      <a:srgbClr val="FFFFFF"/>
                    </a:solidFill>
                  </a:tcPr>
                </a:tc>
                <a:tc>
                  <a:txBody>
                    <a:bodyPr/>
                    <a:lstStyle/>
                    <a:p>
                      <a:pPr algn="ctr">
                        <a:defRPr/>
                      </a:pPr>
                      <a:r>
                        <a:rPr lang="en-US" sz="1600" dirty="0">
                          <a:solidFill>
                            <a:srgbClr val="191919"/>
                          </a:solidFill>
                          <a:latin typeface="Aileron Regular"/>
                        </a:rPr>
                        <a:t>20-to-50 hours</a:t>
                      </a:r>
                      <a:endParaRPr lang="en-US" sz="1600" dirty="0"/>
                    </a:p>
                  </a:txBody>
                  <a:tcPr marL="45720" marR="45720" marT="22860" marB="22860" anchor="ctr">
                    <a:lnL w="19050" cap="flat" cmpd="sng" algn="ctr">
                      <a:solidFill>
                        <a:srgbClr val="191919"/>
                      </a:solidFill>
                      <a:prstDash val="solid"/>
                      <a:round/>
                      <a:headEnd type="none" w="med" len="med"/>
                      <a:tailEnd type="none" w="med" len="med"/>
                    </a:lnL>
                    <a:lnR w="19050" cap="flat" cmpd="sng" algn="ctr">
                      <a:solidFill>
                        <a:srgbClr val="191919"/>
                      </a:solidFill>
                      <a:prstDash val="solid"/>
                      <a:round/>
                      <a:headEnd type="none" w="med" len="med"/>
                      <a:tailEnd type="none" w="med" len="med"/>
                    </a:lnR>
                    <a:lnT w="19050" cap="flat" cmpd="sng" algn="ctr">
                      <a:solidFill>
                        <a:srgbClr val="191919"/>
                      </a:solidFill>
                      <a:prstDash val="solid"/>
                      <a:round/>
                      <a:headEnd type="none" w="med" len="med"/>
                      <a:tailEnd type="none" w="med" len="med"/>
                    </a:lnT>
                    <a:lnB w="19050" cap="flat" cmpd="sng" algn="ctr">
                      <a:solidFill>
                        <a:srgbClr val="191919"/>
                      </a:solidFill>
                      <a:prstDash val="solid"/>
                      <a:round/>
                      <a:headEnd type="none" w="med" len="med"/>
                      <a:tailEnd type="none" w="med" len="med"/>
                    </a:lnB>
                    <a:solidFill>
                      <a:srgbClr val="FFFFFF"/>
                    </a:solidFill>
                  </a:tcPr>
                </a:tc>
                <a:tc>
                  <a:txBody>
                    <a:bodyPr/>
                    <a:lstStyle/>
                    <a:p>
                      <a:pPr algn="ctr">
                        <a:defRPr/>
                      </a:pPr>
                      <a:r>
                        <a:rPr lang="en-US" sz="1600">
                          <a:solidFill>
                            <a:srgbClr val="191919"/>
                          </a:solidFill>
                          <a:latin typeface="Aileron Regular"/>
                        </a:rPr>
                        <a:t>2-to-4 hours</a:t>
                      </a:r>
                      <a:endParaRPr lang="en-US" sz="1600"/>
                    </a:p>
                  </a:txBody>
                  <a:tcPr marL="45720" marR="45720" marT="22860" marB="22860" anchor="ctr">
                    <a:lnL w="19050" cap="flat" cmpd="sng" algn="ctr">
                      <a:solidFill>
                        <a:srgbClr val="191919"/>
                      </a:solidFill>
                      <a:prstDash val="solid"/>
                      <a:round/>
                      <a:headEnd type="none" w="med" len="med"/>
                      <a:tailEnd type="none" w="med" len="med"/>
                    </a:lnL>
                    <a:lnR w="19050" cap="flat" cmpd="sng" algn="ctr">
                      <a:solidFill>
                        <a:srgbClr val="191919"/>
                      </a:solidFill>
                      <a:prstDash val="solid"/>
                      <a:round/>
                      <a:headEnd type="none" w="med" len="med"/>
                      <a:tailEnd type="none" w="med" len="med"/>
                    </a:lnR>
                    <a:lnT w="19050" cap="flat" cmpd="sng" algn="ctr">
                      <a:solidFill>
                        <a:srgbClr val="191919"/>
                      </a:solidFill>
                      <a:prstDash val="solid"/>
                      <a:round/>
                      <a:headEnd type="none" w="med" len="med"/>
                      <a:tailEnd type="none" w="med" len="med"/>
                    </a:lnT>
                    <a:lnB w="19050" cap="flat" cmpd="sng" algn="ctr">
                      <a:solidFill>
                        <a:srgbClr val="191919"/>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602641">
                <a:tc>
                  <a:txBody>
                    <a:bodyPr/>
                    <a:lstStyle/>
                    <a:p>
                      <a:pPr algn="ctr">
                        <a:defRPr/>
                      </a:pPr>
                      <a:r>
                        <a:rPr lang="en-US" sz="1600">
                          <a:solidFill>
                            <a:srgbClr val="191919"/>
                          </a:solidFill>
                          <a:latin typeface="Aileron Regular Bold"/>
                        </a:rPr>
                        <a:t>Functional Communication</a:t>
                      </a:r>
                      <a:endParaRPr lang="en-US" sz="1600"/>
                    </a:p>
                  </a:txBody>
                  <a:tcPr marL="45720" marR="45720" marT="22860" marB="22860" anchor="ctr">
                    <a:lnL w="19050" cap="flat" cmpd="sng" algn="ctr">
                      <a:solidFill>
                        <a:srgbClr val="191919"/>
                      </a:solidFill>
                      <a:prstDash val="solid"/>
                      <a:round/>
                      <a:headEnd type="none" w="med" len="med"/>
                      <a:tailEnd type="none" w="med" len="med"/>
                    </a:lnL>
                    <a:lnR w="19050" cap="flat" cmpd="sng" algn="ctr">
                      <a:solidFill>
                        <a:srgbClr val="191919"/>
                      </a:solidFill>
                      <a:prstDash val="solid"/>
                      <a:round/>
                      <a:headEnd type="none" w="med" len="med"/>
                      <a:tailEnd type="none" w="med" len="med"/>
                    </a:lnR>
                    <a:lnT w="19050" cap="flat" cmpd="sng" algn="ctr">
                      <a:solidFill>
                        <a:srgbClr val="191919"/>
                      </a:solidFill>
                      <a:prstDash val="solid"/>
                      <a:round/>
                      <a:headEnd type="none" w="med" len="med"/>
                      <a:tailEnd type="none" w="med" len="med"/>
                    </a:lnT>
                    <a:lnB w="19050" cap="flat" cmpd="sng" algn="ctr">
                      <a:solidFill>
                        <a:srgbClr val="191919"/>
                      </a:solidFill>
                      <a:prstDash val="solid"/>
                      <a:round/>
                      <a:headEnd type="none" w="med" len="med"/>
                      <a:tailEnd type="none" w="med" len="med"/>
                    </a:lnB>
                    <a:solidFill>
                      <a:srgbClr val="FFFFFF"/>
                    </a:solidFill>
                  </a:tcPr>
                </a:tc>
                <a:tc>
                  <a:txBody>
                    <a:bodyPr/>
                    <a:lstStyle/>
                    <a:p>
                      <a:pPr algn="ctr">
                        <a:defRPr/>
                      </a:pPr>
                      <a:r>
                        <a:rPr lang="en-US" sz="1600" dirty="0">
                          <a:solidFill>
                            <a:srgbClr val="191919"/>
                          </a:solidFill>
                          <a:latin typeface="Aileron Regular"/>
                        </a:rPr>
                        <a:t>4-to-5 days</a:t>
                      </a:r>
                      <a:endParaRPr lang="en-US" sz="1600" dirty="0"/>
                    </a:p>
                  </a:txBody>
                  <a:tcPr marL="45720" marR="45720" marT="22860" marB="22860" anchor="ctr">
                    <a:lnL w="19050" cap="flat" cmpd="sng" algn="ctr">
                      <a:solidFill>
                        <a:srgbClr val="191919"/>
                      </a:solidFill>
                      <a:prstDash val="solid"/>
                      <a:round/>
                      <a:headEnd type="none" w="med" len="med"/>
                      <a:tailEnd type="none" w="med" len="med"/>
                    </a:lnL>
                    <a:lnR w="19050" cap="flat" cmpd="sng" algn="ctr">
                      <a:solidFill>
                        <a:srgbClr val="191919"/>
                      </a:solidFill>
                      <a:prstDash val="solid"/>
                      <a:round/>
                      <a:headEnd type="none" w="med" len="med"/>
                      <a:tailEnd type="none" w="med" len="med"/>
                    </a:lnR>
                    <a:lnT w="19050" cap="flat" cmpd="sng" algn="ctr">
                      <a:solidFill>
                        <a:srgbClr val="191919"/>
                      </a:solidFill>
                      <a:prstDash val="solid"/>
                      <a:round/>
                      <a:headEnd type="none" w="med" len="med"/>
                      <a:tailEnd type="none" w="med" len="med"/>
                    </a:lnT>
                    <a:lnB w="19050" cap="flat" cmpd="sng" algn="ctr">
                      <a:solidFill>
                        <a:srgbClr val="191919"/>
                      </a:solidFill>
                      <a:prstDash val="solid"/>
                      <a:round/>
                      <a:headEnd type="none" w="med" len="med"/>
                      <a:tailEnd type="none" w="med" len="med"/>
                    </a:lnB>
                    <a:solidFill>
                      <a:srgbClr val="FFFFFF"/>
                    </a:solidFill>
                  </a:tcPr>
                </a:tc>
                <a:tc>
                  <a:txBody>
                    <a:bodyPr/>
                    <a:lstStyle/>
                    <a:p>
                      <a:pPr algn="ctr">
                        <a:defRPr/>
                      </a:pPr>
                      <a:r>
                        <a:rPr lang="en-US" sz="1600" dirty="0">
                          <a:solidFill>
                            <a:srgbClr val="191919"/>
                          </a:solidFill>
                          <a:latin typeface="Aileron Regular"/>
                        </a:rPr>
                        <a:t>20-to-50 hours</a:t>
                      </a:r>
                      <a:endParaRPr lang="en-US" sz="1600" dirty="0"/>
                    </a:p>
                  </a:txBody>
                  <a:tcPr marL="45720" marR="45720" marT="22860" marB="22860" anchor="ctr">
                    <a:lnL w="19050" cap="flat" cmpd="sng" algn="ctr">
                      <a:solidFill>
                        <a:srgbClr val="191919"/>
                      </a:solidFill>
                      <a:prstDash val="solid"/>
                      <a:round/>
                      <a:headEnd type="none" w="med" len="med"/>
                      <a:tailEnd type="none" w="med" len="med"/>
                    </a:lnL>
                    <a:lnR w="19050" cap="flat" cmpd="sng" algn="ctr">
                      <a:solidFill>
                        <a:srgbClr val="191919"/>
                      </a:solidFill>
                      <a:prstDash val="solid"/>
                      <a:round/>
                      <a:headEnd type="none" w="med" len="med"/>
                      <a:tailEnd type="none" w="med" len="med"/>
                    </a:lnR>
                    <a:lnT w="19050" cap="flat" cmpd="sng" algn="ctr">
                      <a:solidFill>
                        <a:srgbClr val="191919"/>
                      </a:solidFill>
                      <a:prstDash val="solid"/>
                      <a:round/>
                      <a:headEnd type="none" w="med" len="med"/>
                      <a:tailEnd type="none" w="med" len="med"/>
                    </a:lnT>
                    <a:lnB w="19050" cap="flat" cmpd="sng" algn="ctr">
                      <a:solidFill>
                        <a:srgbClr val="191919"/>
                      </a:solidFill>
                      <a:prstDash val="solid"/>
                      <a:round/>
                      <a:headEnd type="none" w="med" len="med"/>
                      <a:tailEnd type="none" w="med" len="med"/>
                    </a:lnB>
                    <a:solidFill>
                      <a:srgbClr val="FFFFFF"/>
                    </a:solidFill>
                  </a:tcPr>
                </a:tc>
                <a:tc>
                  <a:txBody>
                    <a:bodyPr/>
                    <a:lstStyle/>
                    <a:p>
                      <a:pPr algn="ctr">
                        <a:defRPr/>
                      </a:pPr>
                      <a:r>
                        <a:rPr lang="en-US" sz="1600" dirty="0">
                          <a:solidFill>
                            <a:srgbClr val="191919"/>
                          </a:solidFill>
                          <a:latin typeface="Aileron Regular"/>
                        </a:rPr>
                        <a:t>2-to-4 hours</a:t>
                      </a:r>
                      <a:endParaRPr lang="en-US" sz="1600" dirty="0"/>
                    </a:p>
                  </a:txBody>
                  <a:tcPr marL="45720" marR="45720" marT="22860" marB="22860" anchor="ctr">
                    <a:lnL w="19050" cap="flat" cmpd="sng" algn="ctr">
                      <a:solidFill>
                        <a:srgbClr val="191919"/>
                      </a:solidFill>
                      <a:prstDash val="solid"/>
                      <a:round/>
                      <a:headEnd type="none" w="med" len="med"/>
                      <a:tailEnd type="none" w="med" len="med"/>
                    </a:lnL>
                    <a:lnR w="19050" cap="flat" cmpd="sng" algn="ctr">
                      <a:solidFill>
                        <a:srgbClr val="191919"/>
                      </a:solidFill>
                      <a:prstDash val="solid"/>
                      <a:round/>
                      <a:headEnd type="none" w="med" len="med"/>
                      <a:tailEnd type="none" w="med" len="med"/>
                    </a:lnR>
                    <a:lnT w="19050" cap="flat" cmpd="sng" algn="ctr">
                      <a:solidFill>
                        <a:srgbClr val="191919"/>
                      </a:solidFill>
                      <a:prstDash val="solid"/>
                      <a:round/>
                      <a:headEnd type="none" w="med" len="med"/>
                      <a:tailEnd type="none" w="med" len="med"/>
                    </a:lnT>
                    <a:lnB w="19050" cap="flat" cmpd="sng" algn="ctr">
                      <a:solidFill>
                        <a:srgbClr val="191919"/>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515828">
                <a:tc>
                  <a:txBody>
                    <a:bodyPr/>
                    <a:lstStyle/>
                    <a:p>
                      <a:pPr algn="ctr">
                        <a:defRPr/>
                      </a:pPr>
                      <a:r>
                        <a:rPr lang="en-US" sz="1600">
                          <a:solidFill>
                            <a:srgbClr val="191919"/>
                          </a:solidFill>
                          <a:latin typeface="Aileron Regular Bold"/>
                        </a:rPr>
                        <a:t>Auditory comprehension</a:t>
                      </a:r>
                      <a:endParaRPr lang="en-US" sz="1600"/>
                    </a:p>
                  </a:txBody>
                  <a:tcPr marL="45720" marR="45720" marT="22860" marB="22860" anchor="ctr">
                    <a:lnL w="19050" cap="flat" cmpd="sng" algn="ctr">
                      <a:solidFill>
                        <a:srgbClr val="191919"/>
                      </a:solidFill>
                      <a:prstDash val="solid"/>
                      <a:round/>
                      <a:headEnd type="none" w="med" len="med"/>
                      <a:tailEnd type="none" w="med" len="med"/>
                    </a:lnL>
                    <a:lnR w="19050" cap="flat" cmpd="sng" algn="ctr">
                      <a:solidFill>
                        <a:srgbClr val="191919"/>
                      </a:solidFill>
                      <a:prstDash val="solid"/>
                      <a:round/>
                      <a:headEnd type="none" w="med" len="med"/>
                      <a:tailEnd type="none" w="med" len="med"/>
                    </a:lnR>
                    <a:lnT w="19050" cap="flat" cmpd="sng" algn="ctr">
                      <a:solidFill>
                        <a:srgbClr val="191919"/>
                      </a:solidFill>
                      <a:prstDash val="solid"/>
                      <a:round/>
                      <a:headEnd type="none" w="med" len="med"/>
                      <a:tailEnd type="none" w="med" len="med"/>
                    </a:lnT>
                    <a:lnB w="19050" cap="flat" cmpd="sng" algn="ctr">
                      <a:solidFill>
                        <a:srgbClr val="191919"/>
                      </a:solidFill>
                      <a:prstDash val="solid"/>
                      <a:round/>
                      <a:headEnd type="none" w="med" len="med"/>
                      <a:tailEnd type="none" w="med" len="med"/>
                    </a:lnB>
                    <a:solidFill>
                      <a:srgbClr val="FFFFFF"/>
                    </a:solidFill>
                  </a:tcPr>
                </a:tc>
                <a:tc>
                  <a:txBody>
                    <a:bodyPr/>
                    <a:lstStyle/>
                    <a:p>
                      <a:pPr algn="ctr">
                        <a:defRPr/>
                      </a:pPr>
                      <a:r>
                        <a:rPr lang="en-US" sz="1600">
                          <a:solidFill>
                            <a:srgbClr val="191919"/>
                          </a:solidFill>
                          <a:latin typeface="Aileron Regular"/>
                        </a:rPr>
                        <a:t>4-to-5 days</a:t>
                      </a:r>
                      <a:endParaRPr lang="en-US" sz="1600"/>
                    </a:p>
                  </a:txBody>
                  <a:tcPr marL="45720" marR="45720" marT="22860" marB="22860" anchor="ctr">
                    <a:lnL w="19050" cap="flat" cmpd="sng" algn="ctr">
                      <a:solidFill>
                        <a:srgbClr val="191919"/>
                      </a:solidFill>
                      <a:prstDash val="solid"/>
                      <a:round/>
                      <a:headEnd type="none" w="med" len="med"/>
                      <a:tailEnd type="none" w="med" len="med"/>
                    </a:lnL>
                    <a:lnR w="19050" cap="flat" cmpd="sng" algn="ctr">
                      <a:solidFill>
                        <a:srgbClr val="191919"/>
                      </a:solidFill>
                      <a:prstDash val="solid"/>
                      <a:round/>
                      <a:headEnd type="none" w="med" len="med"/>
                      <a:tailEnd type="none" w="med" len="med"/>
                    </a:lnR>
                    <a:lnT w="19050" cap="flat" cmpd="sng" algn="ctr">
                      <a:solidFill>
                        <a:srgbClr val="191919"/>
                      </a:solidFill>
                      <a:prstDash val="solid"/>
                      <a:round/>
                      <a:headEnd type="none" w="med" len="med"/>
                      <a:tailEnd type="none" w="med" len="med"/>
                    </a:lnT>
                    <a:lnB w="19050" cap="flat" cmpd="sng" algn="ctr">
                      <a:solidFill>
                        <a:srgbClr val="191919"/>
                      </a:solidFill>
                      <a:prstDash val="solid"/>
                      <a:round/>
                      <a:headEnd type="none" w="med" len="med"/>
                      <a:tailEnd type="none" w="med" len="med"/>
                    </a:lnB>
                    <a:solidFill>
                      <a:srgbClr val="FFFFFF"/>
                    </a:solidFill>
                  </a:tcPr>
                </a:tc>
                <a:tc>
                  <a:txBody>
                    <a:bodyPr/>
                    <a:lstStyle/>
                    <a:p>
                      <a:pPr algn="ctr">
                        <a:defRPr/>
                      </a:pPr>
                      <a:r>
                        <a:rPr lang="en-US" sz="1600">
                          <a:solidFill>
                            <a:srgbClr val="191919"/>
                          </a:solidFill>
                          <a:latin typeface="Aileron Regular"/>
                        </a:rPr>
                        <a:t>20-to-50 hours</a:t>
                      </a:r>
                      <a:endParaRPr lang="en-US" sz="1600"/>
                    </a:p>
                  </a:txBody>
                  <a:tcPr marL="45720" marR="45720" marT="22860" marB="22860" anchor="ctr">
                    <a:lnL w="19050" cap="flat" cmpd="sng" algn="ctr">
                      <a:solidFill>
                        <a:srgbClr val="191919"/>
                      </a:solidFill>
                      <a:prstDash val="solid"/>
                      <a:round/>
                      <a:headEnd type="none" w="med" len="med"/>
                      <a:tailEnd type="none" w="med" len="med"/>
                    </a:lnL>
                    <a:lnR w="19050" cap="flat" cmpd="sng" algn="ctr">
                      <a:solidFill>
                        <a:srgbClr val="191919"/>
                      </a:solidFill>
                      <a:prstDash val="solid"/>
                      <a:round/>
                      <a:headEnd type="none" w="med" len="med"/>
                      <a:tailEnd type="none" w="med" len="med"/>
                    </a:lnR>
                    <a:lnT w="19050" cap="flat" cmpd="sng" algn="ctr">
                      <a:solidFill>
                        <a:srgbClr val="191919"/>
                      </a:solidFill>
                      <a:prstDash val="solid"/>
                      <a:round/>
                      <a:headEnd type="none" w="med" len="med"/>
                      <a:tailEnd type="none" w="med" len="med"/>
                    </a:lnT>
                    <a:lnB w="19050" cap="flat" cmpd="sng" algn="ctr">
                      <a:solidFill>
                        <a:srgbClr val="191919"/>
                      </a:solidFill>
                      <a:prstDash val="solid"/>
                      <a:round/>
                      <a:headEnd type="none" w="med" len="med"/>
                      <a:tailEnd type="none" w="med" len="med"/>
                    </a:lnB>
                    <a:solidFill>
                      <a:srgbClr val="FFFFFF"/>
                    </a:solidFill>
                  </a:tcPr>
                </a:tc>
                <a:tc>
                  <a:txBody>
                    <a:bodyPr/>
                    <a:lstStyle/>
                    <a:p>
                      <a:pPr algn="ctr">
                        <a:defRPr/>
                      </a:pPr>
                      <a:r>
                        <a:rPr lang="en-US" sz="1600" dirty="0">
                          <a:solidFill>
                            <a:srgbClr val="191919"/>
                          </a:solidFill>
                          <a:latin typeface="Aileron Regular"/>
                        </a:rPr>
                        <a:t>9+ hours</a:t>
                      </a:r>
                      <a:endParaRPr lang="en-US" sz="1600" dirty="0"/>
                    </a:p>
                  </a:txBody>
                  <a:tcPr marL="45720" marR="45720" marT="22860" marB="22860" anchor="ctr">
                    <a:lnL w="19050" cap="flat" cmpd="sng" algn="ctr">
                      <a:solidFill>
                        <a:srgbClr val="191919"/>
                      </a:solidFill>
                      <a:prstDash val="solid"/>
                      <a:round/>
                      <a:headEnd type="none" w="med" len="med"/>
                      <a:tailEnd type="none" w="med" len="med"/>
                    </a:lnL>
                    <a:lnR w="19050" cap="flat" cmpd="sng" algn="ctr">
                      <a:solidFill>
                        <a:srgbClr val="191919"/>
                      </a:solidFill>
                      <a:prstDash val="solid"/>
                      <a:round/>
                      <a:headEnd type="none" w="med" len="med"/>
                      <a:tailEnd type="none" w="med" len="med"/>
                    </a:lnR>
                    <a:lnT w="19050" cap="flat" cmpd="sng" algn="ctr">
                      <a:solidFill>
                        <a:srgbClr val="191919"/>
                      </a:solidFill>
                      <a:prstDash val="solid"/>
                      <a:round/>
                      <a:headEnd type="none" w="med" len="med"/>
                      <a:tailEnd type="none" w="med" len="med"/>
                    </a:lnT>
                    <a:lnB w="19050" cap="flat" cmpd="sng" algn="ctr">
                      <a:solidFill>
                        <a:srgbClr val="191919"/>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bl>
          </a:graphicData>
        </a:graphic>
      </p:graphicFrame>
      <p:sp>
        <p:nvSpPr>
          <p:cNvPr id="6" name="TextBox 5">
            <a:extLst>
              <a:ext uri="{FF2B5EF4-FFF2-40B4-BE49-F238E27FC236}">
                <a16:creationId xmlns:a16="http://schemas.microsoft.com/office/drawing/2014/main" id="{FC05D85E-5881-EDF4-51C9-F6ABE7388452}"/>
              </a:ext>
            </a:extLst>
          </p:cNvPr>
          <p:cNvSpPr txBox="1"/>
          <p:nvPr/>
        </p:nvSpPr>
        <p:spPr>
          <a:xfrm>
            <a:off x="3678174" y="2053126"/>
            <a:ext cx="6094476" cy="461665"/>
          </a:xfrm>
          <a:prstGeom prst="rect">
            <a:avLst/>
          </a:prstGeom>
          <a:noFill/>
        </p:spPr>
        <p:txBody>
          <a:bodyPr wrap="square">
            <a:spAutoFit/>
          </a:bodyPr>
          <a:lstStyle/>
          <a:p>
            <a:r>
              <a:rPr lang="en-US" sz="2400" b="1" spc="37" dirty="0">
                <a:solidFill>
                  <a:schemeClr val="tx1"/>
                </a:solidFill>
                <a:latin typeface="Aileron Regular"/>
              </a:rPr>
              <a:t>Associations - greatest gains and therapy</a:t>
            </a:r>
            <a:endParaRPr lang="en-GB" sz="2400" b="1" dirty="0"/>
          </a:p>
        </p:txBody>
      </p:sp>
    </p:spTree>
    <p:extLst>
      <p:ext uri="{BB962C8B-B14F-4D97-AF65-F5344CB8AC3E}">
        <p14:creationId xmlns:p14="http://schemas.microsoft.com/office/powerpoint/2010/main" val="7440572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2"/>
          <p:cNvSpPr txBox="1"/>
          <p:nvPr/>
        </p:nvSpPr>
        <p:spPr>
          <a:xfrm>
            <a:off x="1933710" y="795316"/>
            <a:ext cx="8355705" cy="523220"/>
          </a:xfrm>
          <a:prstGeom prst="rect">
            <a:avLst/>
          </a:prstGeom>
          <a:solidFill>
            <a:schemeClr val="lt1"/>
          </a:solid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1" u="none" strike="noStrike" kern="0" cap="none" spc="0" normalizeH="0" baseline="0" noProof="0">
                <a:ln>
                  <a:noFill/>
                </a:ln>
                <a:solidFill>
                  <a:srgbClr val="002060"/>
                </a:solidFill>
                <a:effectLst/>
                <a:uLnTx/>
                <a:uFillTx/>
                <a:latin typeface="Calibri"/>
                <a:ea typeface="Calibri"/>
                <a:cs typeface="Calibri"/>
                <a:sym typeface="Calibri"/>
              </a:rPr>
              <a:t>Is there any room for improvement?</a:t>
            </a:r>
            <a:endParaRPr kumimoji="0" sz="2400" b="1" i="1" u="none" strike="noStrike" kern="0" cap="none" spc="0" normalizeH="0" baseline="0" noProof="0">
              <a:ln>
                <a:noFill/>
              </a:ln>
              <a:solidFill>
                <a:srgbClr val="002060"/>
              </a:solidFill>
              <a:effectLst/>
              <a:uLnTx/>
              <a:uFillTx/>
              <a:latin typeface="Calibri"/>
              <a:ea typeface="Calibri"/>
              <a:cs typeface="Calibri"/>
              <a:sym typeface="Calibri"/>
            </a:endParaRPr>
          </a:p>
        </p:txBody>
      </p:sp>
      <p:pic>
        <p:nvPicPr>
          <p:cNvPr id="63" name="Google Shape;63;p2"/>
          <p:cNvPicPr preferRelativeResize="0"/>
          <p:nvPr/>
        </p:nvPicPr>
        <p:blipFill rotWithShape="1">
          <a:blip r:embed="rId3">
            <a:alphaModFix/>
          </a:blip>
          <a:srcRect/>
          <a:stretch/>
        </p:blipFill>
        <p:spPr>
          <a:xfrm>
            <a:off x="373671" y="1841544"/>
            <a:ext cx="8785748" cy="3482041"/>
          </a:xfrm>
          <a:prstGeom prst="rect">
            <a:avLst/>
          </a:prstGeom>
          <a:noFill/>
          <a:ln>
            <a:noFill/>
          </a:ln>
          <a:effectLst>
            <a:outerShdw blurRad="292100" dist="139700" dir="2700000" algn="tl" rotWithShape="0">
              <a:srgbClr val="333333">
                <a:alpha val="64705"/>
              </a:srgbClr>
            </a:outerShdw>
          </a:effectLst>
        </p:spPr>
      </p:pic>
      <p:pic>
        <p:nvPicPr>
          <p:cNvPr id="64" name="Google Shape;64;p2" descr="../_images/thrombolysis_by_hospital.jpg"/>
          <p:cNvPicPr preferRelativeResize="0"/>
          <p:nvPr/>
        </p:nvPicPr>
        <p:blipFill rotWithShape="1">
          <a:blip r:embed="rId4">
            <a:alphaModFix/>
          </a:blip>
          <a:srcRect/>
          <a:stretch/>
        </p:blipFill>
        <p:spPr>
          <a:xfrm>
            <a:off x="5656591" y="1318537"/>
            <a:ext cx="6049856" cy="4559346"/>
          </a:xfrm>
          <a:prstGeom prst="rect">
            <a:avLst/>
          </a:prstGeom>
          <a:noFill/>
          <a:ln>
            <a:noFill/>
          </a:ln>
          <a:effectLst>
            <a:outerShdw blurRad="292100" dist="139700" dir="2700000" algn="tl" rotWithShape="0">
              <a:srgbClr val="333333">
                <a:alpha val="64705"/>
              </a:srgbClr>
            </a:outerShdw>
          </a:effectLst>
        </p:spPr>
      </p:pic>
      <p:sp>
        <p:nvSpPr>
          <p:cNvPr id="65" name="Google Shape;65;p2"/>
          <p:cNvSpPr txBox="1"/>
          <p:nvPr/>
        </p:nvSpPr>
        <p:spPr>
          <a:xfrm>
            <a:off x="373671" y="238882"/>
            <a:ext cx="11524162" cy="584775"/>
          </a:xfrm>
          <a:prstGeom prst="rect">
            <a:avLst/>
          </a:prstGeom>
          <a:solidFill>
            <a:srgbClr val="002060"/>
          </a:solid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1" i="0" u="none" strike="noStrike" kern="0" cap="none" spc="0" normalizeH="0" baseline="0" noProof="0">
                <a:ln>
                  <a:noFill/>
                </a:ln>
                <a:solidFill>
                  <a:srgbClr val="FFFFFF"/>
                </a:solidFill>
                <a:effectLst/>
                <a:uLnTx/>
                <a:uFillTx/>
                <a:latin typeface="Calibri"/>
                <a:ea typeface="Calibri"/>
                <a:cs typeface="Calibri"/>
                <a:sym typeface="Calibri"/>
              </a:rPr>
              <a:t>National thrombolysis rate 2019-23</a:t>
            </a:r>
            <a:endParaRPr kumimoji="0" sz="2800" b="1" i="0" u="none" strike="noStrike" kern="0" cap="none" spc="0" normalizeH="0" baseline="0" noProof="0">
              <a:ln>
                <a:noFill/>
              </a:ln>
              <a:solidFill>
                <a:srgbClr val="FFFFFF"/>
              </a:solidFill>
              <a:effectLst/>
              <a:uLnTx/>
              <a:uFillTx/>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03B3683-5A5F-FA89-CB86-B0A5550C0562}"/>
              </a:ext>
            </a:extLst>
          </p:cNvPr>
          <p:cNvSpPr>
            <a:spLocks noGrp="1"/>
          </p:cNvSpPr>
          <p:nvPr>
            <p:ph type="title"/>
          </p:nvPr>
        </p:nvSpPr>
        <p:spPr>
          <a:xfrm>
            <a:off x="417576" y="1000793"/>
            <a:ext cx="9159240" cy="1325563"/>
          </a:xfrm>
        </p:spPr>
        <p:txBody>
          <a:bodyPr/>
          <a:lstStyle/>
          <a:p>
            <a:r>
              <a:rPr lang="en-GB" b="1" dirty="0"/>
              <a:t>Precision: Age</a:t>
            </a:r>
          </a:p>
        </p:txBody>
      </p:sp>
      <p:graphicFrame>
        <p:nvGraphicFramePr>
          <p:cNvPr id="4" name="Content Placeholder 3">
            <a:extLst>
              <a:ext uri="{FF2B5EF4-FFF2-40B4-BE49-F238E27FC236}">
                <a16:creationId xmlns:a16="http://schemas.microsoft.com/office/drawing/2014/main" id="{E41BED81-1845-61B3-9E14-245049328D9B}"/>
              </a:ext>
            </a:extLst>
          </p:cNvPr>
          <p:cNvGraphicFramePr>
            <a:graphicFrameLocks/>
          </p:cNvGraphicFramePr>
          <p:nvPr/>
        </p:nvGraphicFramePr>
        <p:xfrm>
          <a:off x="2216976" y="2095374"/>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699352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3EC61-7650-3BDC-D55F-7AE2F6C908AC}"/>
              </a:ext>
            </a:extLst>
          </p:cNvPr>
          <p:cNvSpPr>
            <a:spLocks noGrp="1"/>
          </p:cNvSpPr>
          <p:nvPr>
            <p:ph type="title"/>
          </p:nvPr>
        </p:nvSpPr>
        <p:spPr>
          <a:xfrm>
            <a:off x="399288" y="982505"/>
            <a:ext cx="9159240" cy="1325563"/>
          </a:xfrm>
        </p:spPr>
        <p:txBody>
          <a:bodyPr/>
          <a:lstStyle/>
          <a:p>
            <a:r>
              <a:rPr lang="en-GB" b="1" dirty="0"/>
              <a:t>Precision: Time post-stroke</a:t>
            </a:r>
          </a:p>
        </p:txBody>
      </p:sp>
      <p:graphicFrame>
        <p:nvGraphicFramePr>
          <p:cNvPr id="3" name="Content Placeholder 3">
            <a:extLst>
              <a:ext uri="{FF2B5EF4-FFF2-40B4-BE49-F238E27FC236}">
                <a16:creationId xmlns:a16="http://schemas.microsoft.com/office/drawing/2014/main" id="{C5B6A9B6-D8AC-9676-02E9-CE3ACA115E68}"/>
              </a:ext>
            </a:extLst>
          </p:cNvPr>
          <p:cNvGraphicFramePr>
            <a:graphicFrameLocks/>
          </p:cNvGraphicFramePr>
          <p:nvPr/>
        </p:nvGraphicFramePr>
        <p:xfrm>
          <a:off x="2473008" y="2205102"/>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099840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CB56B-35AC-7EDD-63F1-20085BACDD7F}"/>
              </a:ext>
            </a:extLst>
          </p:cNvPr>
          <p:cNvSpPr>
            <a:spLocks noGrp="1"/>
          </p:cNvSpPr>
          <p:nvPr>
            <p:ph type="title"/>
          </p:nvPr>
        </p:nvSpPr>
        <p:spPr>
          <a:xfrm>
            <a:off x="390144" y="945929"/>
            <a:ext cx="9159240" cy="1325563"/>
          </a:xfrm>
        </p:spPr>
        <p:txBody>
          <a:bodyPr/>
          <a:lstStyle/>
          <a:p>
            <a:r>
              <a:rPr lang="en-GB" b="1" dirty="0"/>
              <a:t>Precision: Aphasia Severity</a:t>
            </a:r>
          </a:p>
        </p:txBody>
      </p:sp>
      <p:graphicFrame>
        <p:nvGraphicFramePr>
          <p:cNvPr id="3" name="Content Placeholder 3">
            <a:extLst>
              <a:ext uri="{FF2B5EF4-FFF2-40B4-BE49-F238E27FC236}">
                <a16:creationId xmlns:a16="http://schemas.microsoft.com/office/drawing/2014/main" id="{0A7E27CF-4EA4-4656-9CFE-C37E415E9060}"/>
              </a:ext>
            </a:extLst>
          </p:cNvPr>
          <p:cNvGraphicFramePr>
            <a:graphicFrameLocks/>
          </p:cNvGraphicFramePr>
          <p:nvPr/>
        </p:nvGraphicFramePr>
        <p:xfrm>
          <a:off x="2427288" y="2113433"/>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592508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2" name="Title 1">
            <a:extLst>
              <a:ext uri="{FF2B5EF4-FFF2-40B4-BE49-F238E27FC236}">
                <a16:creationId xmlns:a16="http://schemas.microsoft.com/office/drawing/2014/main" id="{BAC1E923-3B4E-BD42-E395-47B1054EFC35}"/>
              </a:ext>
            </a:extLst>
          </p:cNvPr>
          <p:cNvSpPr>
            <a:spLocks noGrp="1"/>
          </p:cNvSpPr>
          <p:nvPr>
            <p:ph type="title"/>
          </p:nvPr>
        </p:nvSpPr>
        <p:spPr>
          <a:xfrm>
            <a:off x="381000" y="529260"/>
            <a:ext cx="9403080" cy="1133477"/>
          </a:xfrm>
        </p:spPr>
        <p:txBody>
          <a:bodyPr/>
          <a:lstStyle/>
          <a:p>
            <a:r>
              <a:rPr lang="en-GB" b="1" dirty="0"/>
              <a:t>Summary</a:t>
            </a:r>
          </a:p>
        </p:txBody>
      </p:sp>
      <p:sp>
        <p:nvSpPr>
          <p:cNvPr id="3" name="Text Placeholder 2">
            <a:extLst>
              <a:ext uri="{FF2B5EF4-FFF2-40B4-BE49-F238E27FC236}">
                <a16:creationId xmlns:a16="http://schemas.microsoft.com/office/drawing/2014/main" id="{A742BE6B-A379-EB2A-0CB2-B556B9564765}"/>
              </a:ext>
            </a:extLst>
          </p:cNvPr>
          <p:cNvSpPr>
            <a:spLocks noGrp="1"/>
          </p:cNvSpPr>
          <p:nvPr>
            <p:ph type="body" idx="4294967295"/>
          </p:nvPr>
        </p:nvSpPr>
        <p:spPr>
          <a:xfrm>
            <a:off x="1959428" y="1455908"/>
            <a:ext cx="8915400" cy="4256087"/>
          </a:xfrm>
        </p:spPr>
        <p:txBody>
          <a:bodyPr/>
          <a:lstStyle/>
          <a:p>
            <a:r>
              <a:rPr lang="en-GB" sz="2400" b="1" dirty="0">
                <a:solidFill>
                  <a:srgbClr val="002060"/>
                </a:solidFill>
              </a:rPr>
              <a:t>The issue</a:t>
            </a:r>
          </a:p>
          <a:p>
            <a:pPr lvl="1"/>
            <a:r>
              <a:rPr lang="en-US" sz="2000" dirty="0">
                <a:solidFill>
                  <a:srgbClr val="002060"/>
                </a:solidFill>
              </a:rPr>
              <a:t>Aphasia recovery not fully elucidated</a:t>
            </a:r>
          </a:p>
          <a:p>
            <a:pPr lvl="1"/>
            <a:r>
              <a:rPr lang="en-GB" sz="2000" dirty="0">
                <a:solidFill>
                  <a:srgbClr val="002060"/>
                </a:solidFill>
              </a:rPr>
              <a:t>We need information on the components of effective SLT rehabilitation</a:t>
            </a:r>
          </a:p>
          <a:p>
            <a:r>
              <a:rPr lang="en-GB" sz="2400" b="1" dirty="0">
                <a:solidFill>
                  <a:srgbClr val="002060"/>
                </a:solidFill>
              </a:rPr>
              <a:t>What’s new?</a:t>
            </a:r>
          </a:p>
          <a:p>
            <a:pPr lvl="1"/>
            <a:r>
              <a:rPr lang="en-GB" sz="2000" dirty="0">
                <a:solidFill>
                  <a:srgbClr val="002060"/>
                </a:solidFill>
              </a:rPr>
              <a:t>Certain language domains recover more than others</a:t>
            </a:r>
          </a:p>
          <a:p>
            <a:pPr lvl="1"/>
            <a:r>
              <a:rPr lang="en-GB" altLang="en-US" sz="2000" dirty="0">
                <a:solidFill>
                  <a:srgbClr val="002060"/>
                </a:solidFill>
                <a:latin typeface="+mn-lt"/>
                <a:ea typeface="Calibri" panose="020F0502020204030204" pitchFamily="34" charset="0"/>
                <a:cs typeface="Times New Roman" panose="02020603050405020304" pitchFamily="18" charset="0"/>
              </a:rPr>
              <a:t>Greatest gains associated with higher dose SLT than reported in current practice</a:t>
            </a:r>
          </a:p>
          <a:p>
            <a:pPr lvl="1"/>
            <a:r>
              <a:rPr lang="en-GB" sz="2000" dirty="0">
                <a:solidFill>
                  <a:srgbClr val="002060"/>
                </a:solidFill>
                <a:latin typeface="+mn-lt"/>
                <a:ea typeface="Calibri" panose="020F0502020204030204" pitchFamily="34" charset="0"/>
                <a:cs typeface="Times New Roman" panose="02020603050405020304" pitchFamily="18" charset="0"/>
              </a:rPr>
              <a:t>Therapy started within 28 days conferred greater gains than therapy started later</a:t>
            </a:r>
            <a:endParaRPr lang="en-GB" sz="2000" dirty="0"/>
          </a:p>
          <a:p>
            <a:r>
              <a:rPr lang="en-GB" sz="2400" b="1" dirty="0">
                <a:solidFill>
                  <a:srgbClr val="002060"/>
                </a:solidFill>
              </a:rPr>
              <a:t>Why is this important?</a:t>
            </a:r>
          </a:p>
          <a:p>
            <a:pPr marL="0" indent="0">
              <a:lnSpc>
                <a:spcPct val="150000"/>
              </a:lnSpc>
              <a:spcBef>
                <a:spcPts val="0"/>
              </a:spcBef>
              <a:buNone/>
            </a:pPr>
            <a:r>
              <a:rPr lang="en-GB" sz="2400" b="1" dirty="0">
                <a:solidFill>
                  <a:srgbClr val="002060"/>
                </a:solidFill>
                <a:latin typeface="+mn-lt"/>
                <a:ea typeface="Calibri" panose="020F0502020204030204" pitchFamily="34" charset="0"/>
              </a:rPr>
              <a:t>For research …</a:t>
            </a:r>
          </a:p>
          <a:p>
            <a:pPr>
              <a:lnSpc>
                <a:spcPct val="150000"/>
              </a:lnSpc>
              <a:spcBef>
                <a:spcPts val="0"/>
              </a:spcBef>
            </a:pPr>
            <a:r>
              <a:rPr lang="en-GB" sz="2000" dirty="0">
                <a:solidFill>
                  <a:srgbClr val="002060"/>
                </a:solidFill>
                <a:latin typeface="+mn-lt"/>
                <a:ea typeface="Calibri" panose="020F0502020204030204" pitchFamily="34" charset="0"/>
              </a:rPr>
              <a:t>Targeted RCTs to address the evidence gaps</a:t>
            </a:r>
          </a:p>
          <a:p>
            <a:pPr>
              <a:lnSpc>
                <a:spcPct val="150000"/>
              </a:lnSpc>
              <a:spcBef>
                <a:spcPts val="0"/>
              </a:spcBef>
            </a:pPr>
            <a:r>
              <a:rPr lang="en-GB" sz="2000" dirty="0">
                <a:solidFill>
                  <a:srgbClr val="002060"/>
                </a:solidFill>
                <a:latin typeface="+mn-lt"/>
                <a:ea typeface="Calibri" panose="020F0502020204030204" pitchFamily="34" charset="0"/>
              </a:rPr>
              <a:t>Definitive RCTs to examine an SLT/language dose-response relationship. </a:t>
            </a:r>
          </a:p>
          <a:p>
            <a:endParaRPr lang="en-GB" sz="24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99D48B2-CD4F-163A-8452-82877388B7F7}"/>
              </a:ext>
            </a:extLst>
          </p:cNvPr>
          <p:cNvSpPr txBox="1">
            <a:spLocks/>
          </p:cNvSpPr>
          <p:nvPr/>
        </p:nvSpPr>
        <p:spPr>
          <a:xfrm>
            <a:off x="1973927" y="2026568"/>
            <a:ext cx="9554044" cy="1656184"/>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193E72"/>
              </a:buClr>
              <a:buSzPts val="4800"/>
              <a:buFont typeface="Arial"/>
              <a:buNone/>
              <a:defRPr sz="4800" b="0" i="0" u="none" strike="noStrike" cap="none">
                <a:solidFill>
                  <a:srgbClr val="193E7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90000"/>
              </a:lnSpc>
              <a:spcBef>
                <a:spcPts val="0"/>
              </a:spcBef>
              <a:spcAft>
                <a:spcPts val="0"/>
              </a:spcAft>
              <a:buClr>
                <a:srgbClr val="193E72"/>
              </a:buClr>
              <a:buSzPts val="4800"/>
              <a:buFont typeface="Arial"/>
              <a:buNone/>
              <a:tabLst/>
              <a:defRPr/>
            </a:pPr>
            <a:r>
              <a:rPr kumimoji="0" lang="en-GB" sz="6000" b="1" i="0" u="none" strike="noStrike" kern="0" cap="none" spc="0" normalizeH="0" baseline="0" noProof="0" dirty="0">
                <a:ln>
                  <a:noFill/>
                </a:ln>
                <a:solidFill>
                  <a:srgbClr val="002060"/>
                </a:solidFill>
                <a:effectLst/>
                <a:uLnTx/>
                <a:uFillTx/>
                <a:latin typeface="Hind Guntur" panose="02000000000000000000" pitchFamily="2" charset="0"/>
                <a:cs typeface="Arial"/>
                <a:sym typeface="Arial"/>
              </a:rPr>
              <a:t>The RELEASE Collaborators</a:t>
            </a:r>
            <a:endParaRPr kumimoji="0" lang="en-GB" sz="5400" b="1" i="1" u="none" strike="noStrike" kern="0" cap="none" spc="0" normalizeH="0" baseline="0" noProof="0" dirty="0">
              <a:ln>
                <a:noFill/>
              </a:ln>
              <a:solidFill>
                <a:srgbClr val="002060"/>
              </a:solidFill>
              <a:effectLst/>
              <a:uLnTx/>
              <a:uFillTx/>
              <a:latin typeface="Arial"/>
              <a:cs typeface="Arial"/>
              <a:sym typeface="Arial"/>
            </a:endParaRPr>
          </a:p>
        </p:txBody>
      </p:sp>
      <p:sp>
        <p:nvSpPr>
          <p:cNvPr id="4" name="Subtitle 3">
            <a:extLst>
              <a:ext uri="{FF2B5EF4-FFF2-40B4-BE49-F238E27FC236}">
                <a16:creationId xmlns:a16="http://schemas.microsoft.com/office/drawing/2014/main" id="{41D72219-0995-CEBA-F97F-EE190051211C}"/>
              </a:ext>
            </a:extLst>
          </p:cNvPr>
          <p:cNvSpPr txBox="1">
            <a:spLocks/>
          </p:cNvSpPr>
          <p:nvPr/>
        </p:nvSpPr>
        <p:spPr>
          <a:xfrm>
            <a:off x="2071899" y="3682752"/>
            <a:ext cx="7992888" cy="1584176"/>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000" b="0" i="0" u="none" strike="noStrike" kern="0" cap="none" spc="0" normalizeH="0" baseline="0" noProof="0" dirty="0">
                <a:ln>
                  <a:noFill/>
                </a:ln>
                <a:solidFill>
                  <a:srgbClr val="5F5F5F"/>
                </a:solidFill>
                <a:effectLst/>
                <a:uLnTx/>
                <a:uFillTx/>
                <a:latin typeface="Arial"/>
                <a:cs typeface="Arial"/>
                <a:sym typeface="Arial"/>
                <a:hlinkClick r:id="rId2">
                  <a:extLst>
                    <a:ext uri="{A12FA001-AC4F-418D-AE19-62706E023703}">
                      <ahyp:hlinkClr xmlns:ahyp="http://schemas.microsoft.com/office/drawing/2018/hyperlinkcolor" val="tx"/>
                    </a:ext>
                  </a:extLst>
                </a:hlinkClick>
              </a:rPr>
              <a:t>m</a:t>
            </a:r>
            <a:r>
              <a:rPr kumimoji="0" lang="en-GB" sz="2000" b="0" i="0" u="none" strike="noStrike" kern="0" cap="none" spc="0" normalizeH="0" baseline="0" noProof="0" dirty="0">
                <a:ln>
                  <a:noFill/>
                </a:ln>
                <a:solidFill>
                  <a:srgbClr val="002060"/>
                </a:solidFill>
                <a:effectLst/>
                <a:uLnTx/>
                <a:uFillTx/>
                <a:latin typeface="Arial"/>
                <a:cs typeface="Arial"/>
                <a:sym typeface="Arial"/>
                <a:hlinkClick r:id="rId2">
                  <a:extLst>
                    <a:ext uri="{A12FA001-AC4F-418D-AE19-62706E023703}">
                      <ahyp:hlinkClr xmlns:ahyp="http://schemas.microsoft.com/office/drawing/2018/hyperlinkcolor" val="tx"/>
                    </a:ext>
                  </a:extLst>
                </a:hlinkClick>
              </a:rPr>
              <a:t>yzoon.ali@gcu.ac.uk</a:t>
            </a:r>
            <a:r>
              <a:rPr kumimoji="0" lang="en-GB" sz="2000" b="0" i="0" u="none" strike="noStrike" kern="0" cap="none" spc="0" normalizeH="0" baseline="0" noProof="0" dirty="0">
                <a:ln>
                  <a:noFill/>
                </a:ln>
                <a:solidFill>
                  <a:srgbClr val="002060"/>
                </a:solidFill>
                <a:effectLst/>
                <a:uLnTx/>
                <a:uFillTx/>
                <a:latin typeface="Arial"/>
                <a:cs typeface="Arial"/>
                <a:sym typeface="Arial"/>
              </a:rPr>
              <a:t>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000" b="0" i="0" u="none" strike="noStrike" kern="0" cap="none" spc="0" normalizeH="0" baseline="0" noProof="0" dirty="0">
                <a:ln>
                  <a:noFill/>
                </a:ln>
                <a:solidFill>
                  <a:srgbClr val="002060"/>
                </a:solidFill>
                <a:effectLst/>
                <a:uLnTx/>
                <a:uFillTx/>
                <a:latin typeface="Arial"/>
                <a:cs typeface="Arial"/>
                <a:sym typeface="Arial"/>
              </a:rPr>
              <a:t>@myzoonali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000" b="0" i="0" u="none" strike="noStrike" kern="0" cap="none" spc="0" normalizeH="0" baseline="0" noProof="0" dirty="0">
                <a:ln>
                  <a:noFill/>
                </a:ln>
                <a:solidFill>
                  <a:srgbClr val="002060"/>
                </a:solidFill>
                <a:effectLst/>
                <a:uLnTx/>
                <a:uFillTx/>
                <a:latin typeface="Arial"/>
                <a:cs typeface="Arial"/>
                <a:sym typeface="Arial"/>
              </a:rPr>
              <a:t>@marianbrady</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000" b="0" i="0" u="none" strike="noStrike" kern="0" cap="none" spc="0" normalizeH="0" baseline="0" noProof="0" dirty="0">
                <a:ln>
                  <a:noFill/>
                </a:ln>
                <a:solidFill>
                  <a:srgbClr val="002060"/>
                </a:solidFill>
                <a:effectLst/>
                <a:uLnTx/>
                <a:uFillTx/>
                <a:latin typeface="Arial"/>
                <a:cs typeface="Arial"/>
                <a:sym typeface="Arial"/>
              </a:rPr>
              <a:t>@Cats_aphasia</a:t>
            </a:r>
          </a:p>
        </p:txBody>
      </p:sp>
    </p:spTree>
    <p:extLst>
      <p:ext uri="{BB962C8B-B14F-4D97-AF65-F5344CB8AC3E}">
        <p14:creationId xmlns:p14="http://schemas.microsoft.com/office/powerpoint/2010/main" val="27519325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sp>
        <p:nvSpPr>
          <p:cNvPr id="55" name="Google Shape;55;p1"/>
          <p:cNvSpPr txBox="1">
            <a:spLocks noGrp="1"/>
          </p:cNvSpPr>
          <p:nvPr>
            <p:ph type="ctrTitle"/>
          </p:nvPr>
        </p:nvSpPr>
        <p:spPr>
          <a:xfrm>
            <a:off x="1605943" y="1796971"/>
            <a:ext cx="8980114" cy="2786017"/>
          </a:xfrm>
          <a:prstGeom prst="rect">
            <a:avLst/>
          </a:prstGeom>
          <a:noFill/>
          <a:ln>
            <a:noFill/>
          </a:ln>
        </p:spPr>
        <p:txBody>
          <a:bodyPr spcFirstLastPara="1" wrap="square" lIns="91425" tIns="45700" rIns="91425" bIns="45700" anchor="b" anchorCtr="0">
            <a:noAutofit/>
          </a:bodyPr>
          <a:lstStyle/>
          <a:p>
            <a:r>
              <a:rPr lang="en-GB" sz="4800" b="1" dirty="0">
                <a:ea typeface="Lato"/>
                <a:sym typeface="Lato"/>
              </a:rPr>
              <a:t>Thank you for listening</a:t>
            </a:r>
            <a:br>
              <a:rPr lang="en-GB" sz="4800" b="1" dirty="0">
                <a:ea typeface="Lato"/>
              </a:rPr>
            </a:br>
            <a:br>
              <a:rPr lang="en-GB" sz="4800" b="1" dirty="0">
                <a:ea typeface="Lato"/>
              </a:rPr>
            </a:br>
            <a:r>
              <a:rPr lang="en-GB" sz="2800" b="1" dirty="0">
                <a:ea typeface="Lato"/>
              </a:rPr>
              <a:t>Please post any questions in the Q&amp;A box</a:t>
            </a:r>
          </a:p>
          <a:p>
            <a:endParaRPr lang="en-GB" sz="4800" b="1" dirty="0">
              <a:latin typeface="Lato"/>
              <a:ea typeface="Lato"/>
              <a:cs typeface="Lato"/>
            </a:endParaRPr>
          </a:p>
        </p:txBody>
      </p:sp>
      <p:sp>
        <p:nvSpPr>
          <p:cNvPr id="56" name="Google Shape;56;p1"/>
          <p:cNvSpPr txBox="1">
            <a:spLocks noGrp="1"/>
          </p:cNvSpPr>
          <p:nvPr>
            <p:ph type="subTitle" idx="1"/>
          </p:nvPr>
        </p:nvSpPr>
        <p:spPr>
          <a:xfrm>
            <a:off x="8382000" y="5275848"/>
            <a:ext cx="3390349" cy="1292557"/>
          </a:xfrm>
          <a:prstGeom prst="rect">
            <a:avLst/>
          </a:prstGeom>
          <a:noFill/>
          <a:ln>
            <a:noFill/>
          </a:ln>
        </p:spPr>
        <p:txBody>
          <a:bodyPr spcFirstLastPara="1" wrap="square" lIns="91425" tIns="45700" rIns="91425" bIns="45700" anchor="t" anchorCtr="0">
            <a:noAutofit/>
          </a:bodyPr>
          <a:lstStyle/>
          <a:p>
            <a:pPr marL="0" indent="0" algn="l">
              <a:spcBef>
                <a:spcPts val="0"/>
              </a:spcBef>
            </a:pPr>
            <a:r>
              <a:rPr lang="en-GB" b="1" dirty="0"/>
              <a:t>@NIHRevidence</a:t>
            </a:r>
            <a:endParaRPr lang="en-US"/>
          </a:p>
          <a:p>
            <a:pPr marL="0" lvl="0" indent="0" algn="l">
              <a:lnSpc>
                <a:spcPct val="90000"/>
              </a:lnSpc>
              <a:spcBef>
                <a:spcPts val="0"/>
              </a:spcBef>
              <a:spcAft>
                <a:spcPts val="0"/>
              </a:spcAft>
              <a:buNone/>
            </a:pPr>
            <a:r>
              <a:rPr lang="en-GB" b="1" dirty="0"/>
              <a:t>#NIHRStroke</a:t>
            </a:r>
            <a:endParaRPr lang="en-US" sz="2800" dirty="0"/>
          </a:p>
          <a:p>
            <a:pPr marL="0" lvl="0" indent="0" algn="ctr" rtl="0">
              <a:lnSpc>
                <a:spcPct val="90000"/>
              </a:lnSpc>
              <a:spcBef>
                <a:spcPts val="0"/>
              </a:spcBef>
              <a:spcAft>
                <a:spcPts val="0"/>
              </a:spcAft>
              <a:buClr>
                <a:schemeClr val="lt1"/>
              </a:buClr>
              <a:buSzPts val="2400"/>
              <a:buNone/>
            </a:pPr>
            <a:endParaRPr lang="en-GB" dirty="0">
              <a:solidFill>
                <a:schemeClr val="lt1"/>
              </a:solidFill>
            </a:endParaRPr>
          </a:p>
        </p:txBody>
      </p:sp>
      <p:cxnSp>
        <p:nvCxnSpPr>
          <p:cNvPr id="3" name="Straight Arrow Connector 2">
            <a:extLst>
              <a:ext uri="{FF2B5EF4-FFF2-40B4-BE49-F238E27FC236}">
                <a16:creationId xmlns:a16="http://schemas.microsoft.com/office/drawing/2014/main" id="{879E9ADE-CB5F-63CC-B5F3-B7CD738E2479}"/>
              </a:ext>
            </a:extLst>
          </p:cNvPr>
          <p:cNvCxnSpPr/>
          <p:nvPr/>
        </p:nvCxnSpPr>
        <p:spPr>
          <a:xfrm>
            <a:off x="8322365" y="5324059"/>
            <a:ext cx="8834" cy="671444"/>
          </a:xfrm>
          <a:prstGeom prst="straightConnector1">
            <a:avLst/>
          </a:prstGeom>
          <a:ln>
            <a:solidFill>
              <a:schemeClr val="bg1"/>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87254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3"/>
          <p:cNvSpPr txBox="1"/>
          <p:nvPr/>
        </p:nvSpPr>
        <p:spPr>
          <a:xfrm>
            <a:off x="244549" y="208647"/>
            <a:ext cx="11663916" cy="646331"/>
          </a:xfrm>
          <a:prstGeom prst="rect">
            <a:avLst/>
          </a:prstGeom>
          <a:solidFill>
            <a:srgbClr val="002060"/>
          </a:solid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600" b="1" i="0" u="none" strike="noStrike" kern="0" cap="none" spc="0" normalizeH="0" baseline="0" noProof="0">
                <a:ln>
                  <a:noFill/>
                </a:ln>
                <a:solidFill>
                  <a:srgbClr val="FFFFFF"/>
                </a:solidFill>
                <a:effectLst/>
                <a:uLnTx/>
                <a:uFillTx/>
                <a:latin typeface="Calibri"/>
                <a:ea typeface="Calibri"/>
                <a:cs typeface="Calibri"/>
                <a:sym typeface="Calibri"/>
              </a:rPr>
              <a:t>SAMueL: Big Data and Machine Learning</a:t>
            </a:r>
            <a:endParaRPr kumimoji="0" sz="3200" b="1"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71" name="Google Shape;71;p3"/>
          <p:cNvPicPr preferRelativeResize="0"/>
          <p:nvPr/>
        </p:nvPicPr>
        <p:blipFill rotWithShape="1">
          <a:blip r:embed="rId3">
            <a:alphaModFix/>
          </a:blip>
          <a:srcRect/>
          <a:stretch/>
        </p:blipFill>
        <p:spPr>
          <a:xfrm>
            <a:off x="2351585" y="1573014"/>
            <a:ext cx="7454117" cy="3872210"/>
          </a:xfrm>
          <a:prstGeom prst="rect">
            <a:avLst/>
          </a:prstGeom>
          <a:noFill/>
          <a:ln>
            <a:noFill/>
          </a:ln>
        </p:spPr>
      </p:pic>
      <p:sp>
        <p:nvSpPr>
          <p:cNvPr id="72" name="Google Shape;72;p3"/>
          <p:cNvSpPr txBox="1"/>
          <p:nvPr/>
        </p:nvSpPr>
        <p:spPr>
          <a:xfrm>
            <a:off x="2242284" y="854676"/>
            <a:ext cx="7882449" cy="830997"/>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002060"/>
                </a:solidFill>
                <a:effectLst/>
                <a:uLnTx/>
                <a:uFillTx/>
                <a:latin typeface="Calibri"/>
                <a:ea typeface="Calibri"/>
                <a:cs typeface="Calibri"/>
                <a:sym typeface="Calibri"/>
              </a:rPr>
              <a:t>Hospitals had similar door-to-needle times</a:t>
            </a:r>
            <a:r>
              <a:rPr kumimoji="0" lang="en-GB" sz="2400" b="1" i="0" u="none" strike="noStrike" kern="0" cap="none" spc="0" normalizeH="0" baseline="0" noProof="0" dirty="0">
                <a:ln>
                  <a:noFill/>
                </a:ln>
                <a:solidFill>
                  <a:srgbClr val="002060"/>
                </a:solidFill>
                <a:effectLst/>
                <a:uLnTx/>
                <a:uFillTx/>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 </a:t>
            </a:r>
            <a:r>
              <a:rPr kumimoji="0" lang="en-GB" sz="2400" b="1" i="0" u="none" strike="noStrike" kern="0" cap="none" spc="0" normalizeH="0" baseline="0" noProof="0" dirty="0">
                <a:ln>
                  <a:noFill/>
                </a:ln>
                <a:solidFill>
                  <a:srgbClr val="002060"/>
                </a:solidFill>
                <a:effectLst/>
                <a:uLnTx/>
                <a:uFillTx/>
                <a:latin typeface="Calibri"/>
                <a:ea typeface="Calibri"/>
                <a:cs typeface="Calibri"/>
                <a:sym typeface="Calibri"/>
              </a:rPr>
              <a:t>– </a:t>
            </a:r>
            <a:br>
              <a:rPr kumimoji="0" lang="en-GB" sz="2400" b="1" i="0" u="none" strike="noStrike" kern="0" cap="none" spc="0" normalizeH="0" baseline="0" noProof="0" dirty="0">
                <a:ln>
                  <a:noFill/>
                </a:ln>
                <a:solidFill>
                  <a:srgbClr val="002060"/>
                </a:solidFill>
                <a:effectLst/>
                <a:uLnTx/>
                <a:uFillTx/>
                <a:latin typeface="Calibri"/>
                <a:ea typeface="Calibri"/>
                <a:cs typeface="Calibri"/>
                <a:sym typeface="Calibri"/>
              </a:rPr>
            </a:br>
            <a:r>
              <a:rPr kumimoji="0" lang="en-GB" sz="2400" b="1" i="0" u="none" strike="noStrike" kern="0" cap="none" spc="0" normalizeH="0" baseline="0" noProof="0" dirty="0">
                <a:ln>
                  <a:noFill/>
                </a:ln>
                <a:solidFill>
                  <a:srgbClr val="002060"/>
                </a:solidFill>
                <a:effectLst/>
                <a:uLnTx/>
                <a:uFillTx/>
                <a:latin typeface="Calibri"/>
                <a:ea typeface="Calibri"/>
                <a:cs typeface="Calibri"/>
                <a:sym typeface="Calibri"/>
              </a:rPr>
              <a:t>but we can still improve</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73" name="Google Shape;73;p3"/>
          <p:cNvSpPr txBox="1"/>
          <p:nvPr/>
        </p:nvSpPr>
        <p:spPr>
          <a:xfrm>
            <a:off x="1517911" y="5406373"/>
            <a:ext cx="8912620" cy="524645"/>
          </a:xfrm>
          <a:prstGeom prst="rect">
            <a:avLst/>
          </a:prstGeom>
          <a:solidFill>
            <a:srgbClr val="002060">
              <a:alpha val="78823"/>
            </a:srgbClr>
          </a:solidFill>
          <a:ln>
            <a:noFill/>
          </a:ln>
        </p:spPr>
        <p:txBody>
          <a:bodyPr spcFirstLastPara="1" wrap="square" lIns="91425" tIns="45700" rIns="91425" bIns="45700" anchor="ctr" anchorCtr="0">
            <a:noAutofit/>
          </a:bodyPr>
          <a:lstStyle/>
          <a:p>
            <a:pPr marL="174625"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200" b="1" i="0" u="none" strike="noStrike" kern="0" cap="none" spc="0" normalizeH="0" baseline="0" noProof="0" dirty="0">
                <a:ln>
                  <a:noFill/>
                </a:ln>
                <a:solidFill>
                  <a:srgbClr val="FFFFFF"/>
                </a:solidFill>
                <a:effectLst/>
                <a:uLnTx/>
                <a:uFillTx/>
                <a:latin typeface="Calibri"/>
                <a:ea typeface="Calibri"/>
                <a:cs typeface="Calibri"/>
                <a:sym typeface="Calibri"/>
              </a:rPr>
              <a:t>Are there other ways to increase thrombolysis?</a:t>
            </a:r>
            <a:endParaRPr kumimoji="0" sz="22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pic>
        <p:nvPicPr>
          <p:cNvPr id="78" name="Google Shape;78;p4"/>
          <p:cNvPicPr preferRelativeResize="0"/>
          <p:nvPr/>
        </p:nvPicPr>
        <p:blipFill rotWithShape="1">
          <a:blip r:embed="rId3">
            <a:alphaModFix/>
          </a:blip>
          <a:srcRect/>
          <a:stretch/>
        </p:blipFill>
        <p:spPr>
          <a:xfrm>
            <a:off x="4091673" y="2318603"/>
            <a:ext cx="3360814" cy="2808652"/>
          </a:xfrm>
          <a:prstGeom prst="rect">
            <a:avLst/>
          </a:prstGeom>
          <a:noFill/>
          <a:ln>
            <a:noFill/>
          </a:ln>
        </p:spPr>
      </p:pic>
      <p:pic>
        <p:nvPicPr>
          <p:cNvPr id="79" name="Google Shape;79;p4"/>
          <p:cNvPicPr preferRelativeResize="0"/>
          <p:nvPr/>
        </p:nvPicPr>
        <p:blipFill rotWithShape="1">
          <a:blip r:embed="rId4">
            <a:alphaModFix/>
          </a:blip>
          <a:srcRect/>
          <a:stretch/>
        </p:blipFill>
        <p:spPr>
          <a:xfrm>
            <a:off x="8990486" y="3449690"/>
            <a:ext cx="1507034" cy="1192238"/>
          </a:xfrm>
          <a:prstGeom prst="rect">
            <a:avLst/>
          </a:prstGeom>
          <a:noFill/>
          <a:ln>
            <a:noFill/>
          </a:ln>
        </p:spPr>
      </p:pic>
      <p:sp>
        <p:nvSpPr>
          <p:cNvPr id="80" name="Google Shape;80;p4"/>
          <p:cNvSpPr txBox="1"/>
          <p:nvPr/>
        </p:nvSpPr>
        <p:spPr>
          <a:xfrm>
            <a:off x="8055526" y="5127255"/>
            <a:ext cx="2481789" cy="1010676"/>
          </a:xfrm>
          <a:prstGeom prst="rect">
            <a:avLst/>
          </a:prstGeom>
          <a:noFill/>
          <a:ln>
            <a:noFill/>
          </a:ln>
        </p:spPr>
        <p:txBody>
          <a:bodyPr spcFirstLastPara="1" wrap="square" lIns="81625" tIns="40800" rIns="81625" bIns="408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33" b="0" i="0" u="none" strike="noStrike" kern="0" cap="none" spc="0" normalizeH="0" baseline="0" noProof="0">
                <a:ln>
                  <a:noFill/>
                </a:ln>
                <a:solidFill>
                  <a:srgbClr val="000000"/>
                </a:solidFill>
                <a:effectLst/>
                <a:uLnTx/>
                <a:uFillTx/>
                <a:latin typeface="Arial"/>
                <a:ea typeface="Arial"/>
                <a:cs typeface="Arial"/>
                <a:sym typeface="Arial"/>
              </a:rPr>
              <a:t>Method is 85% accurate for confirmed stroke patients arriving within </a:t>
            </a:r>
            <a:br>
              <a:rPr kumimoji="0" lang="en-GB" sz="1633" b="0" i="0" u="none" strike="noStrike" kern="0" cap="none" spc="0" normalizeH="0" baseline="0" noProof="0">
                <a:ln>
                  <a:noFill/>
                </a:ln>
                <a:solidFill>
                  <a:srgbClr val="000000"/>
                </a:solidFill>
                <a:effectLst/>
                <a:uLnTx/>
                <a:uFillTx/>
                <a:latin typeface="Arial"/>
                <a:ea typeface="Arial"/>
                <a:cs typeface="Arial"/>
                <a:sym typeface="Arial"/>
              </a:rPr>
            </a:br>
            <a:r>
              <a:rPr kumimoji="0" lang="en-GB" sz="1633" b="0" i="0" u="none" strike="noStrike" kern="0" cap="none" spc="0" normalizeH="0" baseline="0" noProof="0">
                <a:ln>
                  <a:noFill/>
                </a:ln>
                <a:solidFill>
                  <a:srgbClr val="000000"/>
                </a:solidFill>
                <a:effectLst/>
                <a:uLnTx/>
                <a:uFillTx/>
                <a:latin typeface="Arial"/>
                <a:ea typeface="Arial"/>
                <a:cs typeface="Arial"/>
                <a:sym typeface="Arial"/>
              </a:rPr>
              <a:t>4 hours of stroke onset</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 name="Google Shape;81;p4"/>
          <p:cNvSpPr txBox="1"/>
          <p:nvPr/>
        </p:nvSpPr>
        <p:spPr>
          <a:xfrm>
            <a:off x="8937052" y="2747931"/>
            <a:ext cx="1613903" cy="314142"/>
          </a:xfrm>
          <a:prstGeom prst="rect">
            <a:avLst/>
          </a:prstGeom>
          <a:solidFill>
            <a:srgbClr val="002060"/>
          </a:solidFill>
          <a:ln>
            <a:noFill/>
          </a:ln>
        </p:spPr>
        <p:txBody>
          <a:bodyPr spcFirstLastPara="1" wrap="square" lIns="81625" tIns="40800" rIns="81625" bIns="408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33" b="1" i="1" u="none" strike="noStrike" kern="0" cap="none" spc="0" normalizeH="0" baseline="0" noProof="0">
                <a:ln>
                  <a:noFill/>
                </a:ln>
                <a:solidFill>
                  <a:srgbClr val="FFFFFF"/>
                </a:solidFill>
                <a:effectLst/>
                <a:uLnTx/>
                <a:uFillTx/>
                <a:latin typeface="Arial"/>
                <a:ea typeface="Arial"/>
                <a:cs typeface="Arial"/>
                <a:sym typeface="Arial"/>
              </a:rPr>
              <a:t>Thrombolyse?</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 name="Google Shape;82;p4"/>
          <p:cNvSpPr txBox="1"/>
          <p:nvPr/>
        </p:nvSpPr>
        <p:spPr>
          <a:xfrm>
            <a:off x="276447" y="240596"/>
            <a:ext cx="11639227" cy="678660"/>
          </a:xfrm>
          <a:prstGeom prst="rect">
            <a:avLst/>
          </a:prstGeom>
          <a:solidFill>
            <a:srgbClr val="002060"/>
          </a:solidFill>
          <a:ln>
            <a:noFill/>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991" b="1" i="0" u="none" strike="noStrike" kern="0" cap="none" spc="0" normalizeH="0" baseline="0" noProof="0">
                <a:ln>
                  <a:noFill/>
                </a:ln>
                <a:solidFill>
                  <a:srgbClr val="FFFFFF"/>
                </a:solidFill>
                <a:effectLst/>
                <a:uLnTx/>
                <a:uFillTx/>
                <a:latin typeface="Calibri"/>
                <a:ea typeface="Calibri"/>
                <a:cs typeface="Calibri"/>
                <a:sym typeface="Calibri"/>
              </a:rPr>
              <a:t>SAMueL: Big Data and Machine Learning</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 name="Google Shape;83;p4"/>
          <p:cNvSpPr/>
          <p:nvPr/>
        </p:nvSpPr>
        <p:spPr>
          <a:xfrm>
            <a:off x="3112676" y="3274060"/>
            <a:ext cx="718492" cy="457222"/>
          </a:xfrm>
          <a:prstGeom prst="rightArrow">
            <a:avLst>
              <a:gd name="adj1" fmla="val 50000"/>
              <a:gd name="adj2" fmla="val 50000"/>
            </a:avLst>
          </a:prstGeom>
          <a:solidFill>
            <a:schemeClr val="accent4"/>
          </a:solidFill>
          <a:ln w="25400" cap="flat" cmpd="sng">
            <a:solidFill>
              <a:srgbClr val="A1A1A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633"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84" name="Google Shape;84;p4"/>
          <p:cNvSpPr/>
          <p:nvPr/>
        </p:nvSpPr>
        <p:spPr>
          <a:xfrm>
            <a:off x="7794255" y="3274060"/>
            <a:ext cx="718492" cy="457222"/>
          </a:xfrm>
          <a:prstGeom prst="rightArrow">
            <a:avLst>
              <a:gd name="adj1" fmla="val 50000"/>
              <a:gd name="adj2" fmla="val 50000"/>
            </a:avLst>
          </a:prstGeom>
          <a:solidFill>
            <a:schemeClr val="accent4"/>
          </a:solidFill>
          <a:ln w="25400" cap="flat" cmpd="sng">
            <a:solidFill>
              <a:srgbClr val="A1A1A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633"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85" name="Google Shape;85;p4"/>
          <p:cNvSpPr txBox="1"/>
          <p:nvPr/>
        </p:nvSpPr>
        <p:spPr>
          <a:xfrm>
            <a:off x="6034200" y="5212358"/>
            <a:ext cx="5881474" cy="1384995"/>
          </a:xfrm>
          <a:prstGeom prst="rect">
            <a:avLst/>
          </a:prstGeom>
          <a:solidFill>
            <a:srgbClr val="C00000"/>
          </a:solid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a:ln>
                  <a:noFill/>
                </a:ln>
                <a:solidFill>
                  <a:srgbClr val="FFFFFF"/>
                </a:solidFill>
                <a:effectLst/>
                <a:uLnTx/>
                <a:uFillTx/>
                <a:latin typeface="Calibri"/>
                <a:ea typeface="Calibri"/>
                <a:cs typeface="Calibri"/>
                <a:sym typeface="Calibri"/>
              </a:rPr>
              <a:t>Less than half (42%) of variation in thrombolysis rates is accounted for by patient characteristics</a:t>
            </a:r>
            <a:endParaRPr kumimoji="0" sz="2800" b="1"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86" name="Google Shape;86;p4"/>
          <p:cNvSpPr txBox="1"/>
          <p:nvPr/>
        </p:nvSpPr>
        <p:spPr>
          <a:xfrm>
            <a:off x="1980998" y="1053505"/>
            <a:ext cx="8230004" cy="797898"/>
          </a:xfrm>
          <a:prstGeom prst="rect">
            <a:avLst/>
          </a:prstGeom>
          <a:solidFill>
            <a:srgbClr val="F1F1F1"/>
          </a:solidFill>
          <a:ln>
            <a:noFill/>
          </a:ln>
        </p:spPr>
        <p:txBody>
          <a:bodyPr spcFirstLastPara="1" wrap="square" lIns="81625" tIns="40800" rIns="81625" bIns="408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1" i="0" u="none" strike="noStrike" kern="0" cap="none" spc="0" normalizeH="0" baseline="0" noProof="0">
                <a:ln>
                  <a:noFill/>
                </a:ln>
                <a:solidFill>
                  <a:srgbClr val="002060"/>
                </a:solidFill>
                <a:effectLst/>
                <a:uLnTx/>
                <a:uFillTx/>
                <a:latin typeface="Arial"/>
                <a:ea typeface="Arial"/>
                <a:cs typeface="Arial"/>
                <a:sym typeface="Arial"/>
              </a:rPr>
              <a:t>Three years of national audit data (&gt;240K admissions) with over 26,000 thrombolysed cases</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7" name="Google Shape;87;p4"/>
          <p:cNvSpPr txBox="1"/>
          <p:nvPr/>
        </p:nvSpPr>
        <p:spPr>
          <a:xfrm>
            <a:off x="531633" y="1457748"/>
            <a:ext cx="4107475" cy="4612862"/>
          </a:xfrm>
          <a:prstGeom prst="rect">
            <a:avLst/>
          </a:prstGeom>
          <a:noFill/>
          <a:ln>
            <a:noFill/>
          </a:ln>
        </p:spPr>
        <p:txBody>
          <a:bodyPr spcFirstLastPara="1" wrap="square" lIns="81625" tIns="40800" rIns="81625" bIns="408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270" b="1" i="0" u="none" strike="noStrike" kern="0" cap="none" spc="0" normalizeH="0" baseline="0" noProof="0">
                <a:ln>
                  <a:noFill/>
                </a:ln>
                <a:solidFill>
                  <a:srgbClr val="000000"/>
                </a:solidFill>
                <a:effectLst/>
                <a:uLnTx/>
                <a:uFillTx/>
                <a:latin typeface="Arial"/>
                <a:ea typeface="Arial"/>
                <a:cs typeface="Arial"/>
                <a:sym typeface="Arial"/>
              </a:rPr>
              <a:t>Inputs</a:t>
            </a:r>
            <a:r>
              <a:rPr kumimoji="0" lang="en-GB" sz="1270" b="0" i="0" u="none" strike="noStrike" kern="0" cap="none" spc="0" normalizeH="0" baseline="0" noProof="0">
                <a:ln>
                  <a:noFill/>
                </a:ln>
                <a:solidFill>
                  <a:srgbClr val="000000"/>
                </a:solidFill>
                <a:effectLst/>
                <a:uLnTx/>
                <a:uFillTx/>
                <a:latin typeface="Arial"/>
                <a:ea typeface="Arial"/>
                <a:cs typeface="Arial"/>
                <a:sym typeface="Arial"/>
              </a:rPr>
              <a:t>:</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195934" marR="0" lvl="0" indent="-195934" algn="l" defTabSz="914400" rtl="0" eaLnBrk="1" fontAlgn="auto" latinLnBrk="0" hangingPunct="1">
              <a:lnSpc>
                <a:spcPct val="100000"/>
              </a:lnSpc>
              <a:spcBef>
                <a:spcPts val="0"/>
              </a:spcBef>
              <a:spcAft>
                <a:spcPts val="0"/>
              </a:spcAft>
              <a:buClr>
                <a:srgbClr val="000000"/>
              </a:buClr>
              <a:buSzPts val="572"/>
              <a:buFont typeface="Noto Sans Symbols"/>
              <a:buChar char="●"/>
              <a:tabLst/>
              <a:defRPr/>
            </a:pPr>
            <a:r>
              <a:rPr kumimoji="0" lang="en-GB" sz="1270" b="0" i="0" u="none" strike="noStrike" kern="0" cap="none" spc="0" normalizeH="0" baseline="0" noProof="0">
                <a:ln>
                  <a:noFill/>
                </a:ln>
                <a:solidFill>
                  <a:srgbClr val="000000"/>
                </a:solidFill>
                <a:effectLst/>
                <a:uLnTx/>
                <a:uFillTx/>
                <a:latin typeface="Arial"/>
                <a:ea typeface="Arial"/>
                <a:cs typeface="Arial"/>
                <a:sym typeface="Arial"/>
              </a:rPr>
              <a:t>Age</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195934" marR="0" lvl="0" indent="-195934" algn="l" defTabSz="914400" rtl="0" eaLnBrk="1" fontAlgn="auto" latinLnBrk="0" hangingPunct="1">
              <a:lnSpc>
                <a:spcPct val="100000"/>
              </a:lnSpc>
              <a:spcBef>
                <a:spcPts val="0"/>
              </a:spcBef>
              <a:spcAft>
                <a:spcPts val="0"/>
              </a:spcAft>
              <a:buClr>
                <a:srgbClr val="000000"/>
              </a:buClr>
              <a:buSzPts val="572"/>
              <a:buFont typeface="Noto Sans Symbols"/>
              <a:buChar char="●"/>
              <a:tabLst/>
              <a:defRPr/>
            </a:pPr>
            <a:r>
              <a:rPr kumimoji="0" lang="en-GB" sz="1270" b="0" i="0" u="none" strike="noStrike" kern="0" cap="none" spc="0" normalizeH="0" baseline="0" noProof="0">
                <a:ln>
                  <a:noFill/>
                </a:ln>
                <a:solidFill>
                  <a:srgbClr val="000000"/>
                </a:solidFill>
                <a:effectLst/>
                <a:uLnTx/>
                <a:uFillTx/>
                <a:latin typeface="Arial"/>
                <a:ea typeface="Arial"/>
                <a:cs typeface="Arial"/>
                <a:sym typeface="Arial"/>
              </a:rPr>
              <a:t>Sex</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195934" marR="0" lvl="0" indent="-195934" algn="l" defTabSz="914400" rtl="0" eaLnBrk="1" fontAlgn="auto" latinLnBrk="0" hangingPunct="1">
              <a:lnSpc>
                <a:spcPct val="100000"/>
              </a:lnSpc>
              <a:spcBef>
                <a:spcPts val="0"/>
              </a:spcBef>
              <a:spcAft>
                <a:spcPts val="0"/>
              </a:spcAft>
              <a:buClr>
                <a:srgbClr val="000000"/>
              </a:buClr>
              <a:buSzPts val="572"/>
              <a:buFont typeface="Noto Sans Symbols"/>
              <a:buChar char="●"/>
              <a:tabLst/>
              <a:defRPr/>
            </a:pPr>
            <a:r>
              <a:rPr kumimoji="0" lang="en-GB" sz="1270" b="0" i="0" u="none" strike="noStrike" kern="0" cap="none" spc="0" normalizeH="0" baseline="0" noProof="0">
                <a:ln>
                  <a:noFill/>
                </a:ln>
                <a:solidFill>
                  <a:srgbClr val="000000"/>
                </a:solidFill>
                <a:effectLst/>
                <a:uLnTx/>
                <a:uFillTx/>
                <a:latin typeface="Arial"/>
                <a:ea typeface="Arial"/>
                <a:cs typeface="Arial"/>
                <a:sym typeface="Arial"/>
              </a:rPr>
              <a:t>Comorbidities:</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195934" marR="0" lvl="0" indent="-195934" algn="l" defTabSz="914400" rtl="0" eaLnBrk="1" fontAlgn="auto" latinLnBrk="0" hangingPunct="1">
              <a:lnSpc>
                <a:spcPct val="100000"/>
              </a:lnSpc>
              <a:spcBef>
                <a:spcPts val="0"/>
              </a:spcBef>
              <a:spcAft>
                <a:spcPts val="0"/>
              </a:spcAft>
              <a:buClr>
                <a:srgbClr val="000000"/>
              </a:buClr>
              <a:buSzPts val="572"/>
              <a:buFont typeface="Noto Sans Symbols"/>
              <a:buChar char="●"/>
              <a:tabLst/>
              <a:defRPr/>
            </a:pPr>
            <a:r>
              <a:rPr kumimoji="0" lang="en-GB" sz="1270" b="0" i="0" u="none" strike="noStrike" kern="0" cap="none" spc="0" normalizeH="0" baseline="0" noProof="0">
                <a:ln>
                  <a:noFill/>
                </a:ln>
                <a:solidFill>
                  <a:srgbClr val="000000"/>
                </a:solidFill>
                <a:effectLst/>
                <a:uLnTx/>
                <a:uFillTx/>
                <a:latin typeface="Arial"/>
                <a:ea typeface="Arial"/>
                <a:cs typeface="Arial"/>
                <a:sym typeface="Arial"/>
              </a:rPr>
              <a:t>   Congestive HF</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195934" marR="0" lvl="0" indent="-195934" algn="l" defTabSz="914400" rtl="0" eaLnBrk="1" fontAlgn="auto" latinLnBrk="0" hangingPunct="1">
              <a:lnSpc>
                <a:spcPct val="100000"/>
              </a:lnSpc>
              <a:spcBef>
                <a:spcPts val="0"/>
              </a:spcBef>
              <a:spcAft>
                <a:spcPts val="0"/>
              </a:spcAft>
              <a:buClr>
                <a:srgbClr val="000000"/>
              </a:buClr>
              <a:buSzPts val="572"/>
              <a:buFont typeface="Noto Sans Symbols"/>
              <a:buChar char="●"/>
              <a:tabLst/>
              <a:defRPr/>
            </a:pPr>
            <a:r>
              <a:rPr kumimoji="0" lang="en-GB" sz="1270" b="0" i="0" u="none" strike="noStrike" kern="0" cap="none" spc="0" normalizeH="0" baseline="0" noProof="0">
                <a:ln>
                  <a:noFill/>
                </a:ln>
                <a:solidFill>
                  <a:srgbClr val="000000"/>
                </a:solidFill>
                <a:effectLst/>
                <a:uLnTx/>
                <a:uFillTx/>
                <a:latin typeface="Arial"/>
                <a:ea typeface="Arial"/>
                <a:cs typeface="Arial"/>
                <a:sym typeface="Arial"/>
              </a:rPr>
              <a:t>   Hypertension</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195934" marR="0" lvl="0" indent="-195934" algn="l" defTabSz="914400" rtl="0" eaLnBrk="1" fontAlgn="auto" latinLnBrk="0" hangingPunct="1">
              <a:lnSpc>
                <a:spcPct val="100000"/>
              </a:lnSpc>
              <a:spcBef>
                <a:spcPts val="0"/>
              </a:spcBef>
              <a:spcAft>
                <a:spcPts val="0"/>
              </a:spcAft>
              <a:buClr>
                <a:srgbClr val="000000"/>
              </a:buClr>
              <a:buSzPts val="572"/>
              <a:buFont typeface="Noto Sans Symbols"/>
              <a:buChar char="●"/>
              <a:tabLst/>
              <a:defRPr/>
            </a:pPr>
            <a:r>
              <a:rPr kumimoji="0" lang="en-GB" sz="1270" b="0" i="0" u="none" strike="noStrike" kern="0" cap="none" spc="0" normalizeH="0" baseline="0" noProof="0">
                <a:ln>
                  <a:noFill/>
                </a:ln>
                <a:solidFill>
                  <a:srgbClr val="000000"/>
                </a:solidFill>
                <a:effectLst/>
                <a:uLnTx/>
                <a:uFillTx/>
                <a:latin typeface="Arial"/>
                <a:ea typeface="Arial"/>
                <a:cs typeface="Arial"/>
                <a:sym typeface="Arial"/>
              </a:rPr>
              <a:t>   Atrial Fib</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195934" marR="0" lvl="0" indent="-195934" algn="l" defTabSz="914400" rtl="0" eaLnBrk="1" fontAlgn="auto" latinLnBrk="0" hangingPunct="1">
              <a:lnSpc>
                <a:spcPct val="100000"/>
              </a:lnSpc>
              <a:spcBef>
                <a:spcPts val="0"/>
              </a:spcBef>
              <a:spcAft>
                <a:spcPts val="0"/>
              </a:spcAft>
              <a:buClr>
                <a:srgbClr val="000000"/>
              </a:buClr>
              <a:buSzPts val="572"/>
              <a:buFont typeface="Noto Sans Symbols"/>
              <a:buChar char="●"/>
              <a:tabLst/>
              <a:defRPr/>
            </a:pPr>
            <a:r>
              <a:rPr kumimoji="0" lang="en-GB" sz="1270" b="0" i="0" u="none" strike="noStrike" kern="0" cap="none" spc="0" normalizeH="0" baseline="0" noProof="0">
                <a:ln>
                  <a:noFill/>
                </a:ln>
                <a:solidFill>
                  <a:srgbClr val="000000"/>
                </a:solidFill>
                <a:effectLst/>
                <a:uLnTx/>
                <a:uFillTx/>
                <a:latin typeface="Arial"/>
                <a:ea typeface="Arial"/>
                <a:cs typeface="Arial"/>
                <a:sym typeface="Arial"/>
              </a:rPr>
              <a:t>   Diabetes</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195934" marR="0" lvl="0" indent="-195934" algn="l" defTabSz="914400" rtl="0" eaLnBrk="1" fontAlgn="auto" latinLnBrk="0" hangingPunct="1">
              <a:lnSpc>
                <a:spcPct val="100000"/>
              </a:lnSpc>
              <a:spcBef>
                <a:spcPts val="0"/>
              </a:spcBef>
              <a:spcAft>
                <a:spcPts val="0"/>
              </a:spcAft>
              <a:buClr>
                <a:srgbClr val="000000"/>
              </a:buClr>
              <a:buSzPts val="572"/>
              <a:buFont typeface="Noto Sans Symbols"/>
              <a:buChar char="●"/>
              <a:tabLst/>
              <a:defRPr/>
            </a:pPr>
            <a:r>
              <a:rPr kumimoji="0" lang="en-GB" sz="1270" b="0" i="0" u="none" strike="noStrike" kern="0" cap="none" spc="0" normalizeH="0" baseline="0" noProof="0">
                <a:ln>
                  <a:noFill/>
                </a:ln>
                <a:solidFill>
                  <a:srgbClr val="000000"/>
                </a:solidFill>
                <a:effectLst/>
                <a:uLnTx/>
                <a:uFillTx/>
                <a:latin typeface="Arial"/>
                <a:ea typeface="Arial"/>
                <a:cs typeface="Arial"/>
                <a:sym typeface="Arial"/>
              </a:rPr>
              <a:t>   Antithrombotic treatment</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195934" marR="0" lvl="0" indent="-195934" algn="l" defTabSz="914400" rtl="0" eaLnBrk="1" fontAlgn="auto" latinLnBrk="0" hangingPunct="1">
              <a:lnSpc>
                <a:spcPct val="100000"/>
              </a:lnSpc>
              <a:spcBef>
                <a:spcPts val="0"/>
              </a:spcBef>
              <a:spcAft>
                <a:spcPts val="0"/>
              </a:spcAft>
              <a:buClr>
                <a:srgbClr val="000000"/>
              </a:buClr>
              <a:buSzPts val="572"/>
              <a:buFont typeface="Noto Sans Symbols"/>
              <a:buChar char="●"/>
              <a:tabLst/>
              <a:defRPr/>
            </a:pPr>
            <a:r>
              <a:rPr kumimoji="0" lang="en-GB" sz="1270" b="0" i="0" u="none" strike="noStrike" kern="0" cap="none" spc="0" normalizeH="0" baseline="0" noProof="0">
                <a:ln>
                  <a:noFill/>
                </a:ln>
                <a:solidFill>
                  <a:srgbClr val="000000"/>
                </a:solidFill>
                <a:effectLst/>
                <a:uLnTx/>
                <a:uFillTx/>
                <a:latin typeface="Arial"/>
                <a:ea typeface="Arial"/>
                <a:cs typeface="Arial"/>
                <a:sym typeface="Arial"/>
              </a:rPr>
              <a:t>   Pre-stroke disability (mRS)</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195934" marR="0" lvl="0" indent="-195934" algn="l" defTabSz="914400" rtl="0" eaLnBrk="1" fontAlgn="auto" latinLnBrk="0" hangingPunct="1">
              <a:lnSpc>
                <a:spcPct val="100000"/>
              </a:lnSpc>
              <a:spcBef>
                <a:spcPts val="0"/>
              </a:spcBef>
              <a:spcAft>
                <a:spcPts val="0"/>
              </a:spcAft>
              <a:buClr>
                <a:srgbClr val="000000"/>
              </a:buClr>
              <a:buSzPts val="572"/>
              <a:buFont typeface="Noto Sans Symbols"/>
              <a:buChar char="●"/>
              <a:tabLst/>
              <a:defRPr/>
            </a:pPr>
            <a:r>
              <a:rPr kumimoji="0" lang="en-GB" sz="1270" b="0" i="0" u="none" strike="noStrike" kern="0" cap="none" spc="0" normalizeH="0" baseline="0" noProof="0">
                <a:ln>
                  <a:noFill/>
                </a:ln>
                <a:solidFill>
                  <a:srgbClr val="000000"/>
                </a:solidFill>
                <a:effectLst/>
                <a:uLnTx/>
                <a:uFillTx/>
                <a:latin typeface="Arial"/>
                <a:ea typeface="Arial"/>
                <a:cs typeface="Arial"/>
                <a:sym typeface="Arial"/>
              </a:rPr>
              <a:t>Stroke Type</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195934" marR="0" lvl="0" indent="-195934" algn="l" defTabSz="914400" rtl="0" eaLnBrk="1" fontAlgn="auto" latinLnBrk="0" hangingPunct="1">
              <a:lnSpc>
                <a:spcPct val="100000"/>
              </a:lnSpc>
              <a:spcBef>
                <a:spcPts val="0"/>
              </a:spcBef>
              <a:spcAft>
                <a:spcPts val="0"/>
              </a:spcAft>
              <a:buClr>
                <a:srgbClr val="000000"/>
              </a:buClr>
              <a:buSzPts val="572"/>
              <a:buFont typeface="Noto Sans Symbols"/>
              <a:buChar char="●"/>
              <a:tabLst/>
              <a:defRPr/>
            </a:pPr>
            <a:r>
              <a:rPr kumimoji="0" lang="en-GB" sz="1270" b="0" i="0" u="none" strike="noStrike" kern="0" cap="none" spc="0" normalizeH="0" baseline="0" noProof="0">
                <a:ln>
                  <a:noFill/>
                </a:ln>
                <a:solidFill>
                  <a:srgbClr val="000000"/>
                </a:solidFill>
                <a:effectLst/>
                <a:uLnTx/>
                <a:uFillTx/>
                <a:latin typeface="Arial"/>
                <a:ea typeface="Arial"/>
                <a:cs typeface="Arial"/>
                <a:sym typeface="Arial"/>
              </a:rPr>
              <a:t>Stroke severity</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195934" marR="0" lvl="0" indent="-195934" algn="l" defTabSz="914400" rtl="0" eaLnBrk="1" fontAlgn="auto" latinLnBrk="0" hangingPunct="1">
              <a:lnSpc>
                <a:spcPct val="100000"/>
              </a:lnSpc>
              <a:spcBef>
                <a:spcPts val="0"/>
              </a:spcBef>
              <a:spcAft>
                <a:spcPts val="0"/>
              </a:spcAft>
              <a:buClr>
                <a:srgbClr val="000000"/>
              </a:buClr>
              <a:buSzPts val="572"/>
              <a:buFont typeface="Noto Sans Symbols"/>
              <a:buChar char="●"/>
              <a:tabLst/>
              <a:defRPr/>
            </a:pPr>
            <a:r>
              <a:rPr kumimoji="0" lang="en-GB" sz="1270" b="0" i="0" u="none" strike="noStrike" kern="0" cap="none" spc="0" normalizeH="0" baseline="0" noProof="0">
                <a:ln>
                  <a:noFill/>
                </a:ln>
                <a:solidFill>
                  <a:srgbClr val="000000"/>
                </a:solidFill>
                <a:effectLst/>
                <a:uLnTx/>
                <a:uFillTx/>
                <a:latin typeface="Arial"/>
                <a:ea typeface="Arial"/>
                <a:cs typeface="Arial"/>
                <a:sym typeface="Arial"/>
              </a:rPr>
              <a:t>Stroke characteristics</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195934" marR="0" lvl="0" indent="-195934" algn="l" defTabSz="914400" rtl="0" eaLnBrk="1" fontAlgn="auto" latinLnBrk="0" hangingPunct="1">
              <a:lnSpc>
                <a:spcPct val="100000"/>
              </a:lnSpc>
              <a:spcBef>
                <a:spcPts val="0"/>
              </a:spcBef>
              <a:spcAft>
                <a:spcPts val="0"/>
              </a:spcAft>
              <a:buClr>
                <a:srgbClr val="000000"/>
              </a:buClr>
              <a:buSzPts val="572"/>
              <a:buFont typeface="Noto Sans Symbols"/>
              <a:buChar char="●"/>
              <a:tabLst/>
              <a:defRPr/>
            </a:pPr>
            <a:r>
              <a:rPr kumimoji="0" lang="en-GB" sz="1270" b="0" i="0" u="none" strike="noStrike" kern="0" cap="none" spc="0" normalizeH="0" baseline="0" noProof="0">
                <a:ln>
                  <a:noFill/>
                </a:ln>
                <a:solidFill>
                  <a:srgbClr val="000000"/>
                </a:solidFill>
                <a:effectLst/>
                <a:uLnTx/>
                <a:uFillTx/>
                <a:latin typeface="Arial"/>
                <a:ea typeface="Arial"/>
                <a:cs typeface="Arial"/>
                <a:sym typeface="Arial"/>
              </a:rPr>
              <a:t>   Level of consciousness</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195934" marR="0" lvl="0" indent="-195934" algn="l" defTabSz="914400" rtl="0" eaLnBrk="1" fontAlgn="auto" latinLnBrk="0" hangingPunct="1">
              <a:lnSpc>
                <a:spcPct val="100000"/>
              </a:lnSpc>
              <a:spcBef>
                <a:spcPts val="0"/>
              </a:spcBef>
              <a:spcAft>
                <a:spcPts val="0"/>
              </a:spcAft>
              <a:buClr>
                <a:srgbClr val="000000"/>
              </a:buClr>
              <a:buSzPts val="572"/>
              <a:buFont typeface="Noto Sans Symbols"/>
              <a:buChar char="●"/>
              <a:tabLst/>
              <a:defRPr/>
            </a:pPr>
            <a:r>
              <a:rPr kumimoji="0" lang="en-GB" sz="1270" b="0" i="0" u="none" strike="noStrike" kern="0" cap="none" spc="0" normalizeH="0" baseline="0" noProof="0">
                <a:ln>
                  <a:noFill/>
                </a:ln>
                <a:solidFill>
                  <a:srgbClr val="000000"/>
                </a:solidFill>
                <a:effectLst/>
                <a:uLnTx/>
                <a:uFillTx/>
                <a:latin typeface="Arial"/>
                <a:ea typeface="Arial"/>
                <a:cs typeface="Arial"/>
                <a:sym typeface="Arial"/>
              </a:rPr>
              <a:t>   Eye movement</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195934" marR="0" lvl="0" indent="-195934" algn="l" defTabSz="914400" rtl="0" eaLnBrk="1" fontAlgn="auto" latinLnBrk="0" hangingPunct="1">
              <a:lnSpc>
                <a:spcPct val="100000"/>
              </a:lnSpc>
              <a:spcBef>
                <a:spcPts val="0"/>
              </a:spcBef>
              <a:spcAft>
                <a:spcPts val="0"/>
              </a:spcAft>
              <a:buClr>
                <a:srgbClr val="000000"/>
              </a:buClr>
              <a:buSzPts val="572"/>
              <a:buFont typeface="Noto Sans Symbols"/>
              <a:buChar char="●"/>
              <a:tabLst/>
              <a:defRPr/>
            </a:pPr>
            <a:r>
              <a:rPr kumimoji="0" lang="en-GB" sz="1270" b="0" i="0" u="none" strike="noStrike" kern="0" cap="none" spc="0" normalizeH="0" baseline="0" noProof="0">
                <a:ln>
                  <a:noFill/>
                </a:ln>
                <a:solidFill>
                  <a:srgbClr val="000000"/>
                </a:solidFill>
                <a:effectLst/>
                <a:uLnTx/>
                <a:uFillTx/>
                <a:latin typeface="Arial"/>
                <a:ea typeface="Arial"/>
                <a:cs typeface="Arial"/>
                <a:sym typeface="Arial"/>
              </a:rPr>
              <a:t>   Visual field</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195934" marR="0" lvl="0" indent="-195934" algn="l" defTabSz="914400" rtl="0" eaLnBrk="1" fontAlgn="auto" latinLnBrk="0" hangingPunct="1">
              <a:lnSpc>
                <a:spcPct val="100000"/>
              </a:lnSpc>
              <a:spcBef>
                <a:spcPts val="0"/>
              </a:spcBef>
              <a:spcAft>
                <a:spcPts val="0"/>
              </a:spcAft>
              <a:buClr>
                <a:srgbClr val="000000"/>
              </a:buClr>
              <a:buSzPts val="572"/>
              <a:buFont typeface="Noto Sans Symbols"/>
              <a:buChar char="●"/>
              <a:tabLst/>
              <a:defRPr/>
            </a:pPr>
            <a:r>
              <a:rPr kumimoji="0" lang="en-GB" sz="1270" b="0" i="0" u="none" strike="noStrike" kern="0" cap="none" spc="0" normalizeH="0" baseline="0" noProof="0">
                <a:ln>
                  <a:noFill/>
                </a:ln>
                <a:solidFill>
                  <a:srgbClr val="000000"/>
                </a:solidFill>
                <a:effectLst/>
                <a:uLnTx/>
                <a:uFillTx/>
                <a:latin typeface="Arial"/>
                <a:ea typeface="Arial"/>
                <a:cs typeface="Arial"/>
                <a:sym typeface="Arial"/>
              </a:rPr>
              <a:t>   Motor arm/leg</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195934" marR="0" lvl="0" indent="-195934" algn="l" defTabSz="914400" rtl="0" eaLnBrk="1" fontAlgn="auto" latinLnBrk="0" hangingPunct="1">
              <a:lnSpc>
                <a:spcPct val="100000"/>
              </a:lnSpc>
              <a:spcBef>
                <a:spcPts val="0"/>
              </a:spcBef>
              <a:spcAft>
                <a:spcPts val="0"/>
              </a:spcAft>
              <a:buClr>
                <a:srgbClr val="000000"/>
              </a:buClr>
              <a:buSzPts val="572"/>
              <a:buFont typeface="Noto Sans Symbols"/>
              <a:buChar char="●"/>
              <a:tabLst/>
              <a:defRPr/>
            </a:pPr>
            <a:r>
              <a:rPr kumimoji="0" lang="en-GB" sz="1270" b="0" i="0" u="none" strike="noStrike" kern="0" cap="none" spc="0" normalizeH="0" baseline="0" noProof="0">
                <a:ln>
                  <a:noFill/>
                </a:ln>
                <a:solidFill>
                  <a:srgbClr val="000000"/>
                </a:solidFill>
                <a:effectLst/>
                <a:uLnTx/>
                <a:uFillTx/>
                <a:latin typeface="Arial"/>
                <a:ea typeface="Arial"/>
                <a:cs typeface="Arial"/>
                <a:sym typeface="Arial"/>
              </a:rPr>
              <a:t>   Limb ataxia</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195934" marR="0" lvl="0" indent="-195934" algn="l" defTabSz="914400" rtl="0" eaLnBrk="1" fontAlgn="auto" latinLnBrk="0" hangingPunct="1">
              <a:lnSpc>
                <a:spcPct val="100000"/>
              </a:lnSpc>
              <a:spcBef>
                <a:spcPts val="0"/>
              </a:spcBef>
              <a:spcAft>
                <a:spcPts val="0"/>
              </a:spcAft>
              <a:buClr>
                <a:srgbClr val="000000"/>
              </a:buClr>
              <a:buSzPts val="572"/>
              <a:buFont typeface="Noto Sans Symbols"/>
              <a:buChar char="●"/>
              <a:tabLst/>
              <a:defRPr/>
            </a:pPr>
            <a:r>
              <a:rPr kumimoji="0" lang="en-GB" sz="1270" b="0" i="0" u="none" strike="noStrike" kern="0" cap="none" spc="0" normalizeH="0" baseline="0" noProof="0">
                <a:ln>
                  <a:noFill/>
                </a:ln>
                <a:solidFill>
                  <a:srgbClr val="000000"/>
                </a:solidFill>
                <a:effectLst/>
                <a:uLnTx/>
                <a:uFillTx/>
                <a:latin typeface="Arial"/>
                <a:ea typeface="Arial"/>
                <a:cs typeface="Arial"/>
                <a:sym typeface="Arial"/>
              </a:rPr>
              <a:t>   Sensory</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195934" marR="0" lvl="0" indent="-195934" algn="l" defTabSz="914400" rtl="0" eaLnBrk="1" fontAlgn="auto" latinLnBrk="0" hangingPunct="1">
              <a:lnSpc>
                <a:spcPct val="100000"/>
              </a:lnSpc>
              <a:spcBef>
                <a:spcPts val="0"/>
              </a:spcBef>
              <a:spcAft>
                <a:spcPts val="0"/>
              </a:spcAft>
              <a:buClr>
                <a:srgbClr val="000000"/>
              </a:buClr>
              <a:buSzPts val="572"/>
              <a:buFont typeface="Noto Sans Symbols"/>
              <a:buChar char="●"/>
              <a:tabLst/>
              <a:defRPr/>
            </a:pPr>
            <a:r>
              <a:rPr kumimoji="0" lang="en-GB" sz="1270" b="0" i="0" u="none" strike="noStrike" kern="0" cap="none" spc="0" normalizeH="0" baseline="0" noProof="0">
                <a:ln>
                  <a:noFill/>
                </a:ln>
                <a:solidFill>
                  <a:srgbClr val="000000"/>
                </a:solidFill>
                <a:effectLst/>
                <a:uLnTx/>
                <a:uFillTx/>
                <a:latin typeface="Arial"/>
                <a:ea typeface="Arial"/>
                <a:cs typeface="Arial"/>
                <a:sym typeface="Arial"/>
              </a:rPr>
              <a:t>   Language</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195934" marR="0" lvl="0" indent="-195934" algn="l" defTabSz="914400" rtl="0" eaLnBrk="1" fontAlgn="auto" latinLnBrk="0" hangingPunct="1">
              <a:lnSpc>
                <a:spcPct val="100000"/>
              </a:lnSpc>
              <a:spcBef>
                <a:spcPts val="0"/>
              </a:spcBef>
              <a:spcAft>
                <a:spcPts val="0"/>
              </a:spcAft>
              <a:buClr>
                <a:srgbClr val="000000"/>
              </a:buClr>
              <a:buSzPts val="572"/>
              <a:buFont typeface="Noto Sans Symbols"/>
              <a:buChar char="●"/>
              <a:tabLst/>
              <a:defRPr/>
            </a:pPr>
            <a:r>
              <a:rPr kumimoji="0" lang="en-GB" sz="1270" b="0" i="0" u="none" strike="noStrike" kern="0" cap="none" spc="0" normalizeH="0" baseline="0" noProof="0">
                <a:ln>
                  <a:noFill/>
                </a:ln>
                <a:solidFill>
                  <a:srgbClr val="000000"/>
                </a:solidFill>
                <a:effectLst/>
                <a:uLnTx/>
                <a:uFillTx/>
                <a:latin typeface="Arial"/>
                <a:ea typeface="Arial"/>
                <a:cs typeface="Arial"/>
                <a:sym typeface="Arial"/>
              </a:rPr>
              <a:t>   Dysarthia</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195934" marR="0" lvl="0" indent="-195934" algn="l" defTabSz="914400" rtl="0" eaLnBrk="1" fontAlgn="auto" latinLnBrk="0" hangingPunct="1">
              <a:lnSpc>
                <a:spcPct val="100000"/>
              </a:lnSpc>
              <a:spcBef>
                <a:spcPts val="0"/>
              </a:spcBef>
              <a:spcAft>
                <a:spcPts val="0"/>
              </a:spcAft>
              <a:buClr>
                <a:srgbClr val="000000"/>
              </a:buClr>
              <a:buSzPts val="572"/>
              <a:buFont typeface="Noto Sans Symbols"/>
              <a:buChar char="●"/>
              <a:tabLst/>
              <a:defRPr/>
            </a:pPr>
            <a:r>
              <a:rPr kumimoji="0" lang="en-GB" sz="1270" b="0" i="0" u="none" strike="noStrike" kern="0" cap="none" spc="0" normalizeH="0" baseline="0" noProof="0">
                <a:ln>
                  <a:noFill/>
                </a:ln>
                <a:solidFill>
                  <a:srgbClr val="000000"/>
                </a:solidFill>
                <a:effectLst/>
                <a:uLnTx/>
                <a:uFillTx/>
                <a:latin typeface="Arial"/>
                <a:ea typeface="Arial"/>
                <a:cs typeface="Arial"/>
                <a:sym typeface="Arial"/>
              </a:rPr>
              <a:t>   Extinction/Inattention</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195934" marR="0" lvl="0" indent="-195934" algn="l" defTabSz="914400" rtl="0" eaLnBrk="1" fontAlgn="auto" latinLnBrk="0" hangingPunct="1">
              <a:lnSpc>
                <a:spcPct val="100000"/>
              </a:lnSpc>
              <a:spcBef>
                <a:spcPts val="0"/>
              </a:spcBef>
              <a:spcAft>
                <a:spcPts val="0"/>
              </a:spcAft>
              <a:buClr>
                <a:srgbClr val="000000"/>
              </a:buClr>
              <a:buSzPts val="572"/>
              <a:buFont typeface="Noto Sans Symbols"/>
              <a:buChar char="●"/>
              <a:tabLst/>
              <a:defRPr/>
            </a:pPr>
            <a:r>
              <a:rPr kumimoji="0" lang="en-GB" sz="1270" b="0" i="0" u="none" strike="noStrike" kern="0" cap="none" spc="0" normalizeH="0" baseline="0" noProof="0">
                <a:ln>
                  <a:noFill/>
                </a:ln>
                <a:solidFill>
                  <a:srgbClr val="000000"/>
                </a:solidFill>
                <a:effectLst/>
                <a:uLnTx/>
                <a:uFillTx/>
                <a:latin typeface="Arial"/>
                <a:ea typeface="Arial"/>
                <a:cs typeface="Arial"/>
                <a:sym typeface="Arial"/>
              </a:rPr>
              <a:t>Time of onset/arrival/scan</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270" b="0" i="0" u="none" strike="noStrike" kern="0" cap="none" spc="0" normalizeH="0" baseline="0" noProof="0">
              <a:ln>
                <a:noFill/>
              </a:ln>
              <a:solidFill>
                <a:srgbClr val="000000"/>
              </a:solidFill>
              <a:effectLst/>
              <a:uLnTx/>
              <a:uFillTx/>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5"/>
          <p:cNvSpPr txBox="1"/>
          <p:nvPr/>
        </p:nvSpPr>
        <p:spPr>
          <a:xfrm>
            <a:off x="244549" y="207485"/>
            <a:ext cx="11663916" cy="720079"/>
          </a:xfrm>
          <a:prstGeom prst="rect">
            <a:avLst/>
          </a:prstGeom>
          <a:solidFill>
            <a:srgbClr val="002060"/>
          </a:solidFill>
          <a:ln w="285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3200"/>
              <a:buFont typeface="Arial"/>
              <a:buNone/>
              <a:tabLst/>
              <a:defRPr/>
            </a:pPr>
            <a:r>
              <a:rPr kumimoji="0" lang="en-GB" sz="3200" b="1" i="0" u="none" strike="noStrike" kern="0" cap="none" spc="0" normalizeH="0" baseline="0" noProof="0">
                <a:ln>
                  <a:noFill/>
                </a:ln>
                <a:solidFill>
                  <a:srgbClr val="FFFFFF"/>
                </a:solidFill>
                <a:effectLst/>
                <a:uLnTx/>
                <a:uFillTx/>
                <a:latin typeface="Calibri"/>
                <a:ea typeface="Calibri"/>
                <a:cs typeface="Calibri"/>
                <a:sym typeface="Calibri"/>
              </a:rPr>
              <a:t>‘Willingness to thrombolyse’ by various factors</a:t>
            </a:r>
            <a:endParaRPr kumimoji="0" sz="16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93" name="Google Shape;93;p5"/>
          <p:cNvPicPr preferRelativeResize="0"/>
          <p:nvPr/>
        </p:nvPicPr>
        <p:blipFill rotWithShape="1">
          <a:blip r:embed="rId3">
            <a:alphaModFix/>
          </a:blip>
          <a:srcRect/>
          <a:stretch/>
        </p:blipFill>
        <p:spPr>
          <a:xfrm>
            <a:off x="3020922" y="1060946"/>
            <a:ext cx="4985395" cy="4935430"/>
          </a:xfrm>
          <a:prstGeom prst="rect">
            <a:avLst/>
          </a:prstGeom>
          <a:noFill/>
          <a:ln>
            <a:noFill/>
          </a:ln>
          <a:effectLst>
            <a:outerShdw blurRad="292100" dist="139700" dir="2700000" algn="tl" rotWithShape="0">
              <a:srgbClr val="333333">
                <a:alpha val="64705"/>
              </a:srgb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6"/>
          <p:cNvSpPr txBox="1"/>
          <p:nvPr/>
        </p:nvSpPr>
        <p:spPr>
          <a:xfrm>
            <a:off x="255181" y="208647"/>
            <a:ext cx="11727712" cy="646331"/>
          </a:xfrm>
          <a:prstGeom prst="rect">
            <a:avLst/>
          </a:prstGeom>
          <a:solidFill>
            <a:srgbClr val="002060"/>
          </a:solid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600" b="1" i="0" u="none" strike="noStrike" kern="0" cap="none" spc="0" normalizeH="0" baseline="0" noProof="0">
                <a:ln>
                  <a:noFill/>
                </a:ln>
                <a:solidFill>
                  <a:srgbClr val="FFFFFF"/>
                </a:solidFill>
                <a:effectLst/>
                <a:uLnTx/>
                <a:uFillTx/>
                <a:latin typeface="Calibri"/>
                <a:ea typeface="Calibri"/>
                <a:cs typeface="Calibri"/>
                <a:sym typeface="Calibri"/>
              </a:rPr>
              <a:t>SAMueL: Big Data and Machine Learning</a:t>
            </a:r>
            <a:endParaRPr kumimoji="0" sz="3200" b="1"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99" name="Google Shape;99;p6"/>
          <p:cNvSpPr txBox="1"/>
          <p:nvPr/>
        </p:nvSpPr>
        <p:spPr>
          <a:xfrm>
            <a:off x="780445" y="854676"/>
            <a:ext cx="4269997" cy="1384995"/>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a:ln>
                  <a:noFill/>
                </a:ln>
                <a:solidFill>
                  <a:srgbClr val="002060"/>
                </a:solidFill>
                <a:effectLst/>
                <a:uLnTx/>
                <a:uFillTx/>
                <a:latin typeface="Calibri"/>
                <a:ea typeface="Calibri"/>
                <a:cs typeface="Calibri"/>
                <a:sym typeface="Calibri"/>
              </a:rPr>
              <a:t>Helping all centres </a:t>
            </a:r>
            <a:br>
              <a:rPr kumimoji="0" lang="en-GB" sz="2800" b="1" i="0" u="none" strike="noStrike" kern="0" cap="none" spc="0" normalizeH="0" baseline="0" noProof="0">
                <a:ln>
                  <a:noFill/>
                </a:ln>
                <a:solidFill>
                  <a:srgbClr val="002060"/>
                </a:solidFill>
                <a:effectLst/>
                <a:uLnTx/>
                <a:uFillTx/>
                <a:latin typeface="Calibri"/>
                <a:ea typeface="Calibri"/>
                <a:cs typeface="Calibri"/>
                <a:sym typeface="Calibri"/>
              </a:rPr>
            </a:br>
            <a:r>
              <a:rPr kumimoji="0" lang="en-GB" sz="2800" b="1" i="0" u="none" strike="noStrike" kern="0" cap="none" spc="0" normalizeH="0" baseline="0" noProof="0">
                <a:ln>
                  <a:noFill/>
                </a:ln>
                <a:solidFill>
                  <a:srgbClr val="002060"/>
                </a:solidFill>
                <a:effectLst/>
                <a:uLnTx/>
                <a:uFillTx/>
                <a:latin typeface="Calibri"/>
                <a:ea typeface="Calibri"/>
                <a:cs typeface="Calibri"/>
                <a:sym typeface="Calibri"/>
              </a:rPr>
              <a:t>to learn from </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a:ln>
                  <a:noFill/>
                </a:ln>
                <a:solidFill>
                  <a:srgbClr val="002060"/>
                </a:solidFill>
                <a:effectLst/>
                <a:uLnTx/>
                <a:uFillTx/>
                <a:latin typeface="Calibri"/>
                <a:ea typeface="Calibri"/>
                <a:cs typeface="Calibri"/>
                <a:sym typeface="Calibri"/>
              </a:rPr>
              <a:t>the top third of centres</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 name="Google Shape;100;p6"/>
          <p:cNvSpPr txBox="1"/>
          <p:nvPr/>
        </p:nvSpPr>
        <p:spPr>
          <a:xfrm>
            <a:off x="844236" y="2282203"/>
            <a:ext cx="4184937" cy="3603671"/>
          </a:xfrm>
          <a:prstGeom prst="rect">
            <a:avLst/>
          </a:prstGeom>
          <a:solidFill>
            <a:srgbClr val="002060">
              <a:alpha val="78823"/>
            </a:srgbClr>
          </a:solidFill>
          <a:ln>
            <a:noFill/>
          </a:ln>
        </p:spPr>
        <p:txBody>
          <a:bodyPr spcFirstLastPara="1" wrap="square" lIns="91425" tIns="45700" rIns="91425" bIns="45700" anchor="ctr" anchorCtr="0">
            <a:noAutofit/>
          </a:bodyPr>
          <a:lstStyle/>
          <a:p>
            <a:pPr marL="174625"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000" b="1" i="0" u="none" strike="noStrike" kern="0" cap="none" spc="0" normalizeH="0" baseline="0" noProof="0">
                <a:ln>
                  <a:noFill/>
                </a:ln>
                <a:solidFill>
                  <a:srgbClr val="FFFFFF"/>
                </a:solidFill>
                <a:effectLst/>
                <a:uLnTx/>
                <a:uFillTx/>
                <a:latin typeface="Calibri"/>
                <a:ea typeface="Calibri"/>
                <a:cs typeface="Calibri"/>
                <a:sym typeface="Calibri"/>
              </a:rPr>
              <a:t>‘The machine’ </a:t>
            </a:r>
            <a:r>
              <a:rPr kumimoji="0" lang="en-GB" sz="2000" b="0" i="0" u="none" strike="noStrike" kern="0" cap="none" spc="0" normalizeH="0" baseline="0" noProof="0">
                <a:ln>
                  <a:noFill/>
                </a:ln>
                <a:solidFill>
                  <a:srgbClr val="FFFFFF"/>
                </a:solidFill>
                <a:effectLst/>
                <a:uLnTx/>
                <a:uFillTx/>
                <a:latin typeface="Calibri"/>
                <a:ea typeface="Calibri"/>
                <a:cs typeface="Calibri"/>
                <a:sym typeface="Calibri"/>
              </a:rPr>
              <a:t>learns from</a:t>
            </a:r>
            <a:r>
              <a:rPr kumimoji="0" lang="en-GB" sz="2000" b="1" i="0" u="none" strike="noStrike" kern="0" cap="none" spc="0" normalizeH="0" baseline="0" noProof="0">
                <a:ln>
                  <a:noFill/>
                </a:ln>
                <a:solidFill>
                  <a:srgbClr val="FFFFFF"/>
                </a:solidFill>
                <a:effectLst/>
                <a:uLnTx/>
                <a:uFillTx/>
                <a:latin typeface="Calibri"/>
                <a:ea typeface="Calibri"/>
                <a:cs typeface="Calibri"/>
                <a:sym typeface="Calibri"/>
              </a:rPr>
              <a:t> </a:t>
            </a:r>
            <a:r>
              <a:rPr kumimoji="0" lang="en-GB" sz="2000" b="0" i="0" u="none" strike="noStrike" kern="0" cap="none" spc="0" normalizeH="0" baseline="0" noProof="0">
                <a:ln>
                  <a:noFill/>
                </a:ln>
                <a:solidFill>
                  <a:srgbClr val="FFFFFF"/>
                </a:solidFill>
                <a:effectLst/>
                <a:uLnTx/>
                <a:uFillTx/>
                <a:latin typeface="Calibri"/>
                <a:ea typeface="Calibri"/>
                <a:cs typeface="Calibri"/>
                <a:sym typeface="Calibri"/>
              </a:rPr>
              <a:t>the</a:t>
            </a:r>
            <a:r>
              <a:rPr kumimoji="0" lang="en-GB" sz="2000" b="1" i="0" u="none" strike="noStrike" kern="0" cap="none" spc="0" normalizeH="0" baseline="0" noProof="0">
                <a:ln>
                  <a:noFill/>
                </a:ln>
                <a:solidFill>
                  <a:srgbClr val="FFFFFF"/>
                </a:solidFill>
                <a:effectLst/>
                <a:uLnTx/>
                <a:uFillTx/>
                <a:latin typeface="Calibri"/>
                <a:ea typeface="Calibri"/>
                <a:cs typeface="Calibri"/>
                <a:sym typeface="Calibri"/>
              </a:rPr>
              <a:t> thrombolysis decisions </a:t>
            </a:r>
            <a:r>
              <a:rPr kumimoji="0" lang="en-GB" sz="2000" b="0" i="0" u="none" strike="noStrike" kern="0" cap="none" spc="0" normalizeH="0" baseline="0" noProof="0">
                <a:ln>
                  <a:noFill/>
                </a:ln>
                <a:solidFill>
                  <a:srgbClr val="FFFFFF"/>
                </a:solidFill>
                <a:effectLst/>
                <a:uLnTx/>
                <a:uFillTx/>
                <a:latin typeface="Calibri"/>
                <a:ea typeface="Calibri"/>
                <a:cs typeface="Calibri"/>
                <a:sym typeface="Calibri"/>
              </a:rPr>
              <a:t>of the ‘benchmark’ </a:t>
            </a:r>
            <a:r>
              <a:rPr kumimoji="0" lang="en-GB" sz="2000" b="1" i="0" u="none" strike="noStrike" kern="0" cap="none" spc="0" normalizeH="0" baseline="0" noProof="0">
                <a:ln>
                  <a:noFill/>
                </a:ln>
                <a:solidFill>
                  <a:srgbClr val="FFFFFF"/>
                </a:solidFill>
                <a:effectLst/>
                <a:uLnTx/>
                <a:uFillTx/>
                <a:latin typeface="Calibri"/>
                <a:ea typeface="Calibri"/>
                <a:cs typeface="Calibri"/>
                <a:sym typeface="Calibri"/>
              </a:rPr>
              <a:t>top-30 hospitals</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174625" marR="0" lvl="0" indent="0" algn="l" defTabSz="914400" rtl="0" eaLnBrk="1" fontAlgn="auto" latinLnBrk="0" hangingPunct="1">
              <a:lnSpc>
                <a:spcPct val="100000"/>
              </a:lnSpc>
              <a:spcBef>
                <a:spcPts val="1200"/>
              </a:spcBef>
              <a:spcAft>
                <a:spcPts val="0"/>
              </a:spcAft>
              <a:buClr>
                <a:srgbClr val="000000"/>
              </a:buClr>
              <a:buSzTx/>
              <a:buFont typeface="Arial"/>
              <a:buNone/>
              <a:tabLst/>
              <a:defRPr/>
            </a:pPr>
            <a:r>
              <a:rPr kumimoji="0" lang="en-GB" sz="2000" b="1" i="0" u="none" strike="noStrike" kern="0" cap="none" spc="0" normalizeH="0" baseline="0" noProof="0">
                <a:ln>
                  <a:noFill/>
                </a:ln>
                <a:solidFill>
                  <a:srgbClr val="FFFFFF"/>
                </a:solidFill>
                <a:effectLst/>
                <a:uLnTx/>
                <a:uFillTx/>
                <a:latin typeface="Calibri"/>
                <a:ea typeface="Calibri"/>
                <a:cs typeface="Calibri"/>
                <a:sym typeface="Calibri"/>
              </a:rPr>
              <a:t>Overall thrombolysis rate </a:t>
            </a:r>
            <a:r>
              <a:rPr kumimoji="0" lang="en-GB" sz="2000" b="0" i="0" u="none" strike="noStrike" kern="0" cap="none" spc="0" normalizeH="0" baseline="0" noProof="0">
                <a:ln>
                  <a:noFill/>
                </a:ln>
                <a:solidFill>
                  <a:srgbClr val="FFFFFF"/>
                </a:solidFill>
                <a:effectLst/>
                <a:uLnTx/>
                <a:uFillTx/>
                <a:latin typeface="Calibri"/>
                <a:ea typeface="Calibri"/>
                <a:cs typeface="Calibri"/>
                <a:sym typeface="Calibri"/>
              </a:rPr>
              <a:t>could increase from </a:t>
            </a:r>
            <a:r>
              <a:rPr kumimoji="0" lang="en-GB" sz="2000" b="1" i="0" u="none" strike="noStrike" kern="0" cap="none" spc="0" normalizeH="0" baseline="0" noProof="0">
                <a:ln>
                  <a:noFill/>
                </a:ln>
                <a:solidFill>
                  <a:srgbClr val="FFFFFF"/>
                </a:solidFill>
                <a:effectLst/>
                <a:uLnTx/>
                <a:uFillTx/>
                <a:latin typeface="Calibri"/>
                <a:ea typeface="Calibri"/>
                <a:cs typeface="Calibri"/>
                <a:sym typeface="Calibri"/>
              </a:rPr>
              <a:t>10.5% to 16.4% </a:t>
            </a:r>
            <a:r>
              <a:rPr kumimoji="0" lang="en-GB" sz="2000" b="0" i="0" u="none" strike="noStrike" kern="0" cap="none" spc="0" normalizeH="0" baseline="0" noProof="0">
                <a:ln>
                  <a:noFill/>
                </a:ln>
                <a:solidFill>
                  <a:srgbClr val="FFFFFF"/>
                </a:solidFill>
                <a:effectLst/>
                <a:uLnTx/>
                <a:uFillTx/>
                <a:latin typeface="Calibri"/>
                <a:ea typeface="Calibri"/>
                <a:cs typeface="Calibri"/>
                <a:sym typeface="Calibri"/>
              </a:rPr>
              <a:t>by adopting the </a:t>
            </a:r>
            <a:r>
              <a:rPr kumimoji="0" lang="en-GB" sz="2000" b="1" i="0" u="none" strike="noStrike" kern="0" cap="none" spc="0" normalizeH="0" baseline="0" noProof="0">
                <a:ln>
                  <a:noFill/>
                </a:ln>
                <a:solidFill>
                  <a:srgbClr val="FFFFFF"/>
                </a:solidFill>
                <a:effectLst/>
                <a:uLnTx/>
                <a:uFillTx/>
                <a:latin typeface="Calibri"/>
                <a:ea typeface="Calibri"/>
                <a:cs typeface="Calibri"/>
                <a:sym typeface="Calibri"/>
              </a:rPr>
              <a:t>habits of high-performing centres</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174625" marR="0" lvl="0" indent="0" algn="l" defTabSz="914400" rtl="0" eaLnBrk="1" fontAlgn="auto" latinLnBrk="0" hangingPunct="1">
              <a:lnSpc>
                <a:spcPct val="100000"/>
              </a:lnSpc>
              <a:spcBef>
                <a:spcPts val="1200"/>
              </a:spcBef>
              <a:spcAft>
                <a:spcPts val="0"/>
              </a:spcAft>
              <a:buClr>
                <a:srgbClr val="000000"/>
              </a:buClr>
              <a:buSzTx/>
              <a:buFont typeface="Arial"/>
              <a:buNone/>
              <a:tabLst/>
              <a:defRPr/>
            </a:pPr>
            <a:r>
              <a:rPr kumimoji="0" lang="en-GB" sz="2000" b="0" i="0" u="none" strike="noStrike" kern="0" cap="none" spc="0" normalizeH="0" baseline="0" noProof="0">
                <a:ln>
                  <a:noFill/>
                </a:ln>
                <a:solidFill>
                  <a:srgbClr val="FFFFFF"/>
                </a:solidFill>
                <a:effectLst/>
                <a:uLnTx/>
                <a:uFillTx/>
                <a:latin typeface="Calibri"/>
                <a:ea typeface="Calibri"/>
                <a:cs typeface="Calibri"/>
                <a:sym typeface="Calibri"/>
              </a:rPr>
              <a:t>We should </a:t>
            </a:r>
            <a:r>
              <a:rPr kumimoji="0" lang="en-GB" sz="2000" b="1" i="0" u="none" strike="noStrike" kern="0" cap="none" spc="0" normalizeH="0" baseline="0" noProof="0">
                <a:ln>
                  <a:noFill/>
                </a:ln>
                <a:solidFill>
                  <a:srgbClr val="FFFFFF"/>
                </a:solidFill>
                <a:effectLst/>
                <a:uLnTx/>
                <a:uFillTx/>
                <a:latin typeface="Calibri"/>
                <a:ea typeface="Calibri"/>
                <a:cs typeface="Calibri"/>
                <a:sym typeface="Calibri"/>
              </a:rPr>
              <a:t>reasonably expect</a:t>
            </a:r>
            <a:r>
              <a:rPr kumimoji="0" lang="en-GB" sz="2000" b="0" i="0" u="none" strike="noStrike" kern="0" cap="none" spc="0" normalizeH="0" baseline="0" noProof="0">
                <a:ln>
                  <a:noFill/>
                </a:ln>
                <a:solidFill>
                  <a:srgbClr val="FFFFFF"/>
                </a:solidFill>
                <a:effectLst/>
                <a:uLnTx/>
                <a:uFillTx/>
                <a:latin typeface="Calibri"/>
                <a:ea typeface="Calibri"/>
                <a:cs typeface="Calibri"/>
                <a:sym typeface="Calibri"/>
              </a:rPr>
              <a:t> to thrombolyse at least </a:t>
            </a:r>
            <a:r>
              <a:rPr kumimoji="0" lang="en-GB" sz="2000" b="1" i="0" u="none" strike="noStrike" kern="0" cap="none" spc="0" normalizeH="0" baseline="0" noProof="0">
                <a:ln>
                  <a:noFill/>
                </a:ln>
                <a:solidFill>
                  <a:srgbClr val="FFFFFF"/>
                </a:solidFill>
                <a:effectLst/>
                <a:uLnTx/>
                <a:uFillTx/>
                <a:latin typeface="Calibri"/>
                <a:ea typeface="Calibri"/>
                <a:cs typeface="Calibri"/>
                <a:sym typeface="Calibri"/>
              </a:rPr>
              <a:t>one-third</a:t>
            </a:r>
            <a:r>
              <a:rPr kumimoji="0" lang="en-GB" sz="2000" b="0" i="0" u="none" strike="noStrike" kern="0" cap="none" spc="0" normalizeH="0" baseline="0" noProof="0">
                <a:ln>
                  <a:noFill/>
                </a:ln>
                <a:solidFill>
                  <a:srgbClr val="FFFFFF"/>
                </a:solidFill>
                <a:effectLst/>
                <a:uLnTx/>
                <a:uFillTx/>
                <a:latin typeface="Calibri"/>
                <a:ea typeface="Calibri"/>
                <a:cs typeface="Calibri"/>
                <a:sym typeface="Calibri"/>
              </a:rPr>
              <a:t> of patients who arrive </a:t>
            </a:r>
            <a:r>
              <a:rPr kumimoji="0" lang="en-GB" sz="2000" b="1" i="0" u="none" strike="noStrike" kern="0" cap="none" spc="0" normalizeH="0" baseline="0" noProof="0">
                <a:ln>
                  <a:noFill/>
                </a:ln>
                <a:solidFill>
                  <a:srgbClr val="FFFFFF"/>
                </a:solidFill>
                <a:effectLst/>
                <a:uLnTx/>
                <a:uFillTx/>
                <a:latin typeface="Calibri"/>
                <a:ea typeface="Calibri"/>
                <a:cs typeface="Calibri"/>
                <a:sym typeface="Calibri"/>
              </a:rPr>
              <a:t>within 4 hours</a:t>
            </a:r>
            <a:endParaRPr kumimoji="0" sz="2000" b="1"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101" name="Google Shape;101;p6" descr="https://lh6.googleusercontent.com/uvjTiuDdDgm-3uK-Afy6B_MzoqrFkdlHR3TQoKaovcevC4YMzYtXR6FJSwBjGyC1LTq4oswX6jHSRPXrqsjL6jH3Paa3OkUY_IMw735z5lCBlmMgsepfUtJOfTavMFdl-bn2yfDI-Wg"/>
          <p:cNvPicPr preferRelativeResize="0"/>
          <p:nvPr/>
        </p:nvPicPr>
        <p:blipFill rotWithShape="1">
          <a:blip r:embed="rId3">
            <a:alphaModFix/>
          </a:blip>
          <a:srcRect/>
          <a:stretch/>
        </p:blipFill>
        <p:spPr>
          <a:xfrm>
            <a:off x="5828468" y="1063703"/>
            <a:ext cx="4779639" cy="4779639"/>
          </a:xfrm>
          <a:prstGeom prst="rect">
            <a:avLst/>
          </a:prstGeom>
          <a:noFill/>
          <a:ln>
            <a:noFill/>
          </a:ln>
          <a:effectLst>
            <a:outerShdw blurRad="292100" dist="139700" dir="2700000" algn="tl" rotWithShape="0">
              <a:srgbClr val="333333">
                <a:alpha val="64705"/>
              </a:srgbClr>
            </a:outerShdw>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7"/>
          <p:cNvSpPr txBox="1"/>
          <p:nvPr/>
        </p:nvSpPr>
        <p:spPr>
          <a:xfrm>
            <a:off x="287079" y="208647"/>
            <a:ext cx="11663916" cy="646331"/>
          </a:xfrm>
          <a:prstGeom prst="rect">
            <a:avLst/>
          </a:prstGeom>
          <a:solidFill>
            <a:srgbClr val="002060"/>
          </a:solid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600" b="1" i="0" u="none" strike="noStrike" kern="0" cap="none" spc="0" normalizeH="0" baseline="0" noProof="0">
                <a:ln>
                  <a:noFill/>
                </a:ln>
                <a:solidFill>
                  <a:srgbClr val="FFFFFF"/>
                </a:solidFill>
                <a:effectLst/>
                <a:uLnTx/>
                <a:uFillTx/>
                <a:latin typeface="Calibri"/>
                <a:ea typeface="Calibri"/>
                <a:cs typeface="Calibri"/>
                <a:sym typeface="Calibri"/>
              </a:rPr>
              <a:t>SAMueL: Additive benefits from pathway improvements</a:t>
            </a:r>
            <a:endParaRPr kumimoji="0" sz="3200" b="1" i="0" u="none" strike="noStrike" kern="0" cap="none" spc="0" normalizeH="0" baseline="0" noProof="0">
              <a:ln>
                <a:noFill/>
              </a:ln>
              <a:solidFill>
                <a:srgbClr val="FFFFFF"/>
              </a:solidFill>
              <a:effectLst/>
              <a:uLnTx/>
              <a:uFillTx/>
              <a:latin typeface="Calibri"/>
              <a:ea typeface="Calibri"/>
              <a:cs typeface="Calibri"/>
              <a:sym typeface="Calibri"/>
            </a:endParaRPr>
          </a:p>
        </p:txBody>
      </p:sp>
      <p:grpSp>
        <p:nvGrpSpPr>
          <p:cNvPr id="107" name="Google Shape;107;p7"/>
          <p:cNvGrpSpPr/>
          <p:nvPr/>
        </p:nvGrpSpPr>
        <p:grpSpPr>
          <a:xfrm>
            <a:off x="1562986" y="854978"/>
            <a:ext cx="8676167" cy="5152418"/>
            <a:chOff x="0" y="435820"/>
            <a:chExt cx="8861245" cy="5801476"/>
          </a:xfrm>
        </p:grpSpPr>
        <p:pic>
          <p:nvPicPr>
            <p:cNvPr id="108" name="Google Shape;108;p7"/>
            <p:cNvPicPr preferRelativeResize="0"/>
            <p:nvPr/>
          </p:nvPicPr>
          <p:blipFill rotWithShape="1">
            <a:blip r:embed="rId3">
              <a:alphaModFix/>
            </a:blip>
            <a:srcRect/>
            <a:stretch/>
          </p:blipFill>
          <p:spPr>
            <a:xfrm>
              <a:off x="0" y="435820"/>
              <a:ext cx="8861245" cy="5801247"/>
            </a:xfrm>
            <a:prstGeom prst="rect">
              <a:avLst/>
            </a:prstGeom>
            <a:noFill/>
            <a:ln>
              <a:noFill/>
            </a:ln>
          </p:spPr>
        </p:pic>
        <p:pic>
          <p:nvPicPr>
            <p:cNvPr id="109" name="Google Shape;109;p7"/>
            <p:cNvPicPr preferRelativeResize="0"/>
            <p:nvPr/>
          </p:nvPicPr>
          <p:blipFill rotWithShape="1">
            <a:blip r:embed="rId4">
              <a:alphaModFix/>
            </a:blip>
            <a:srcRect/>
            <a:stretch/>
          </p:blipFill>
          <p:spPr>
            <a:xfrm rot="10800000" flipH="1">
              <a:off x="10800" y="6093296"/>
              <a:ext cx="8802000" cy="144000"/>
            </a:xfrm>
            <a:prstGeom prst="rect">
              <a:avLst/>
            </a:prstGeom>
            <a:noFill/>
            <a:ln>
              <a:noFill/>
            </a:ln>
          </p:spPr>
        </p:pic>
      </p:grpSp>
      <p:sp>
        <p:nvSpPr>
          <p:cNvPr id="110" name="Google Shape;110;p7"/>
          <p:cNvSpPr txBox="1"/>
          <p:nvPr/>
        </p:nvSpPr>
        <p:spPr>
          <a:xfrm>
            <a:off x="4757324" y="2002254"/>
            <a:ext cx="922880" cy="461665"/>
          </a:xfrm>
          <a:prstGeom prst="rect">
            <a:avLst/>
          </a:prstGeom>
          <a:solidFill>
            <a:schemeClr val="lt1"/>
          </a:solidFill>
          <a:ln w="28575" cap="flat" cmpd="sng">
            <a:solidFill>
              <a:srgbClr val="BFBFBF"/>
            </a:solidFill>
            <a:prstDash val="solid"/>
            <a:round/>
            <a:headEnd type="none" w="sm" len="sm"/>
            <a:tailEnd type="none" w="sm" len="sm"/>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1" i="0" u="none" strike="noStrike" kern="0" cap="none" spc="0" normalizeH="0" baseline="0" noProof="0">
                <a:ln>
                  <a:noFill/>
                </a:ln>
                <a:solidFill>
                  <a:srgbClr val="C00000"/>
                </a:solidFill>
                <a:effectLst/>
                <a:uLnTx/>
                <a:uFillTx/>
                <a:latin typeface="Calibri"/>
                <a:ea typeface="Calibri"/>
                <a:cs typeface="Calibri"/>
                <a:sym typeface="Calibri"/>
              </a:rPr>
              <a:t>+58%</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 name="Google Shape;111;p7"/>
          <p:cNvSpPr txBox="1"/>
          <p:nvPr/>
        </p:nvSpPr>
        <p:spPr>
          <a:xfrm>
            <a:off x="8942004" y="1988842"/>
            <a:ext cx="922880" cy="461665"/>
          </a:xfrm>
          <a:prstGeom prst="rect">
            <a:avLst/>
          </a:prstGeom>
          <a:solidFill>
            <a:schemeClr val="lt1"/>
          </a:solidFill>
          <a:ln w="28575" cap="flat" cmpd="sng">
            <a:solidFill>
              <a:srgbClr val="BFBFBF"/>
            </a:solidFill>
            <a:prstDash val="solid"/>
            <a:round/>
            <a:headEnd type="none" w="sm" len="sm"/>
            <a:tailEnd type="none" w="sm" len="sm"/>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1" i="0" u="none" strike="noStrike" kern="0" cap="none" spc="0" normalizeH="0" baseline="0" noProof="0">
                <a:ln>
                  <a:noFill/>
                </a:ln>
                <a:solidFill>
                  <a:srgbClr val="C00000"/>
                </a:solidFill>
                <a:effectLst/>
                <a:uLnTx/>
                <a:uFillTx/>
                <a:latin typeface="Calibri"/>
                <a:ea typeface="Calibri"/>
                <a:cs typeface="Calibri"/>
                <a:sym typeface="Calibri"/>
              </a:rPr>
              <a:t>+88%</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9"/>
          <p:cNvSpPr txBox="1">
            <a:spLocks noGrp="1"/>
          </p:cNvSpPr>
          <p:nvPr>
            <p:ph type="title"/>
          </p:nvPr>
        </p:nvSpPr>
        <p:spPr>
          <a:xfrm>
            <a:off x="838200" y="365127"/>
            <a:ext cx="10515600" cy="865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200"/>
              <a:buFont typeface="Arial"/>
              <a:buNone/>
            </a:pPr>
            <a:r>
              <a:rPr lang="en-GB" b="1">
                <a:latin typeface="Lato"/>
                <a:ea typeface="Lato"/>
                <a:cs typeface="Lato"/>
                <a:sym typeface="Lato"/>
              </a:rPr>
              <a:t>What can machine learning teach us about thrombolysis?</a:t>
            </a:r>
            <a:endParaRPr b="1">
              <a:latin typeface="Lato"/>
              <a:ea typeface="Lato"/>
              <a:cs typeface="Lato"/>
              <a:sym typeface="Lato"/>
            </a:endParaRPr>
          </a:p>
        </p:txBody>
      </p:sp>
      <p:sp>
        <p:nvSpPr>
          <p:cNvPr id="123" name="Google Shape;123;p9"/>
          <p:cNvSpPr txBox="1">
            <a:spLocks noGrp="1"/>
          </p:cNvSpPr>
          <p:nvPr>
            <p:ph type="body" idx="1"/>
          </p:nvPr>
        </p:nvSpPr>
        <p:spPr>
          <a:xfrm>
            <a:off x="350875" y="1290506"/>
            <a:ext cx="11291776" cy="4256400"/>
          </a:xfrm>
          <a:prstGeom prst="rect">
            <a:avLst/>
          </a:prstGeom>
          <a:noFill/>
          <a:ln>
            <a:noFill/>
          </a:ln>
        </p:spPr>
        <p:txBody>
          <a:bodyPr spcFirstLastPara="1" wrap="square" lIns="91425" tIns="45700" rIns="91425" bIns="45700" anchor="t" anchorCtr="0">
            <a:noAutofit/>
          </a:bodyPr>
          <a:lstStyle/>
          <a:p>
            <a:pPr marL="228593" lvl="0" indent="-76193" algn="l" rtl="0">
              <a:lnSpc>
                <a:spcPct val="90000"/>
              </a:lnSpc>
              <a:spcBef>
                <a:spcPts val="0"/>
              </a:spcBef>
              <a:spcAft>
                <a:spcPts val="0"/>
              </a:spcAft>
              <a:buClr>
                <a:schemeClr val="lt1"/>
              </a:buClr>
              <a:buSzPts val="2400"/>
              <a:buNone/>
            </a:pPr>
            <a:r>
              <a:rPr lang="en-GB" b="1" dirty="0">
                <a:latin typeface="Lato"/>
                <a:ea typeface="Lato"/>
                <a:cs typeface="Lato"/>
                <a:sym typeface="Lato"/>
              </a:rPr>
              <a:t>What is the issue?</a:t>
            </a:r>
            <a:endParaRPr dirty="0"/>
          </a:p>
          <a:p>
            <a:pPr marL="228593" lvl="0" indent="-76193" algn="l" rtl="0">
              <a:lnSpc>
                <a:spcPct val="90000"/>
              </a:lnSpc>
              <a:spcBef>
                <a:spcPts val="0"/>
              </a:spcBef>
              <a:spcAft>
                <a:spcPts val="0"/>
              </a:spcAft>
              <a:buClr>
                <a:schemeClr val="lt1"/>
              </a:buClr>
              <a:buSzPts val="2400"/>
              <a:buNone/>
            </a:pPr>
            <a:r>
              <a:rPr lang="en-GB" dirty="0">
                <a:latin typeface="Lato"/>
                <a:ea typeface="Lato"/>
                <a:cs typeface="Lato"/>
                <a:sym typeface="Lato"/>
              </a:rPr>
              <a:t>Persistent severe unwarranted variation in thrombolysis rates, clinical practice and population benefit 20 years after first use in the UK for acute stroke</a:t>
            </a:r>
            <a:endParaRPr dirty="0"/>
          </a:p>
          <a:p>
            <a:pPr marL="228593" lvl="0" indent="-76193" algn="l" rtl="0">
              <a:lnSpc>
                <a:spcPct val="90000"/>
              </a:lnSpc>
              <a:spcBef>
                <a:spcPts val="0"/>
              </a:spcBef>
              <a:spcAft>
                <a:spcPts val="0"/>
              </a:spcAft>
              <a:buClr>
                <a:schemeClr val="lt1"/>
              </a:buClr>
              <a:buSzPts val="2400"/>
              <a:buNone/>
            </a:pPr>
            <a:endParaRPr dirty="0">
              <a:latin typeface="Lato"/>
              <a:ea typeface="Lato"/>
              <a:cs typeface="Lato"/>
              <a:sym typeface="Lato"/>
            </a:endParaRPr>
          </a:p>
          <a:p>
            <a:pPr marL="228593" lvl="0" indent="-76193" algn="l" rtl="0">
              <a:lnSpc>
                <a:spcPct val="90000"/>
              </a:lnSpc>
              <a:spcBef>
                <a:spcPts val="0"/>
              </a:spcBef>
              <a:spcAft>
                <a:spcPts val="0"/>
              </a:spcAft>
              <a:buClr>
                <a:schemeClr val="lt1"/>
              </a:buClr>
              <a:buSzPts val="2400"/>
              <a:buNone/>
            </a:pPr>
            <a:r>
              <a:rPr lang="en-GB" b="1" dirty="0">
                <a:latin typeface="Lato"/>
                <a:ea typeface="Lato"/>
                <a:cs typeface="Lato"/>
                <a:sym typeface="Lato"/>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
                  </a:ext>
                </a:extLst>
              </a:rPr>
              <a:t>What’s new</a:t>
            </a:r>
            <a:r>
              <a:rPr lang="en-GB" b="1" dirty="0">
                <a:latin typeface="Lato"/>
                <a:ea typeface="Lato"/>
                <a:cs typeface="Lato"/>
                <a:sym typeface="Lato"/>
              </a:rPr>
              <a:t>?</a:t>
            </a:r>
            <a:endParaRPr dirty="0"/>
          </a:p>
          <a:p>
            <a:pPr marL="228593" lvl="0" indent="-76193" algn="l" rtl="0">
              <a:lnSpc>
                <a:spcPct val="90000"/>
              </a:lnSpc>
              <a:spcBef>
                <a:spcPts val="0"/>
              </a:spcBef>
              <a:spcAft>
                <a:spcPts val="0"/>
              </a:spcAft>
              <a:buClr>
                <a:schemeClr val="lt1"/>
              </a:buClr>
              <a:buSzPts val="2400"/>
              <a:buNone/>
            </a:pPr>
            <a:r>
              <a:rPr lang="en-US" dirty="0">
                <a:latin typeface="Lato"/>
                <a:ea typeface="Lato"/>
                <a:cs typeface="Lato"/>
                <a:sym typeface="Lato"/>
              </a:rPr>
              <a:t>Machine learning from big data showed how to reduce variation in thrombolysis rates and substantially decrease the number of people with disability after a stroke.</a:t>
            </a:r>
          </a:p>
          <a:p>
            <a:pPr marL="228593" lvl="0" indent="-76193" algn="l" rtl="0">
              <a:lnSpc>
                <a:spcPct val="90000"/>
              </a:lnSpc>
              <a:spcBef>
                <a:spcPts val="0"/>
              </a:spcBef>
              <a:spcAft>
                <a:spcPts val="0"/>
              </a:spcAft>
              <a:buClr>
                <a:schemeClr val="lt1"/>
              </a:buClr>
              <a:buSzPts val="2400"/>
              <a:buNone/>
            </a:pPr>
            <a:endParaRPr lang="en-US" dirty="0">
              <a:latin typeface="Lato"/>
              <a:ea typeface="Lato"/>
              <a:cs typeface="Lato"/>
              <a:sym typeface="Lato"/>
            </a:endParaRPr>
          </a:p>
          <a:p>
            <a:pPr marL="228593" lvl="0" indent="-76193" algn="l" rtl="0">
              <a:lnSpc>
                <a:spcPct val="90000"/>
              </a:lnSpc>
              <a:spcBef>
                <a:spcPts val="0"/>
              </a:spcBef>
              <a:spcAft>
                <a:spcPts val="0"/>
              </a:spcAft>
              <a:buClr>
                <a:schemeClr val="lt1"/>
              </a:buClr>
              <a:buSzPts val="2400"/>
              <a:buNone/>
            </a:pPr>
            <a:r>
              <a:rPr lang="en-US" dirty="0">
                <a:latin typeface="Lato"/>
                <a:ea typeface="Lato"/>
                <a:cs typeface="Lato"/>
                <a:sym typeface="Lato"/>
              </a:rPr>
              <a:t>More people would benefit from thrombolysis if hospitals address:</a:t>
            </a:r>
          </a:p>
          <a:p>
            <a:pPr marL="495300" indent="-342900">
              <a:spcBef>
                <a:spcPts val="0"/>
              </a:spcBef>
            </a:pPr>
            <a:r>
              <a:rPr lang="en-US" dirty="0">
                <a:latin typeface="Lato"/>
                <a:ea typeface="Lato"/>
                <a:cs typeface="Lato"/>
                <a:sym typeface="Lato"/>
              </a:rPr>
              <a:t>door-to-needle time</a:t>
            </a:r>
          </a:p>
          <a:p>
            <a:pPr marL="495300" indent="-342900">
              <a:spcBef>
                <a:spcPts val="0"/>
              </a:spcBef>
            </a:pPr>
            <a:r>
              <a:rPr lang="en-US" dirty="0">
                <a:latin typeface="Lato"/>
                <a:ea typeface="Lato"/>
                <a:cs typeface="Lato"/>
                <a:sym typeface="Lato"/>
              </a:rPr>
              <a:t>known onset time</a:t>
            </a:r>
          </a:p>
          <a:p>
            <a:pPr marL="495300" indent="-342900">
              <a:spcBef>
                <a:spcPts val="0"/>
              </a:spcBef>
            </a:pPr>
            <a:r>
              <a:rPr lang="en-US" dirty="0">
                <a:latin typeface="Lato"/>
                <a:ea typeface="Lato"/>
                <a:cs typeface="Lato"/>
                <a:sym typeface="Lato"/>
              </a:rPr>
              <a:t>willingness to </a:t>
            </a:r>
            <a:r>
              <a:rPr lang="en-US" dirty="0" err="1">
                <a:latin typeface="Lato"/>
                <a:ea typeface="Lato"/>
                <a:cs typeface="Lato"/>
                <a:sym typeface="Lato"/>
              </a:rPr>
              <a:t>thrombolyse</a:t>
            </a:r>
            <a:r>
              <a:rPr lang="en-US" dirty="0">
                <a:latin typeface="Lato"/>
                <a:ea typeface="Lato"/>
                <a:cs typeface="Lato"/>
                <a:sym typeface="Lato"/>
              </a:rPr>
              <a:t>.</a:t>
            </a:r>
            <a:endParaRPr dirty="0">
              <a:latin typeface="Lato"/>
              <a:ea typeface="Lato"/>
              <a:cs typeface="Lato"/>
              <a:sym typeface="Lato"/>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Grayscale">
      <a:dk1>
        <a:srgbClr val="000000"/>
      </a:dk1>
      <a:lt1>
        <a:srgbClr val="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Grayscale">
      <a:dk1>
        <a:srgbClr val="000000"/>
      </a:dk1>
      <a:lt1>
        <a:srgbClr val="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Custom Design">
  <a:themeElements>
    <a:clrScheme name="Grayscale">
      <a:dk1>
        <a:srgbClr val="000000"/>
      </a:dk1>
      <a:lt1>
        <a:srgbClr val="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2429</Words>
  <Application>Microsoft Office PowerPoint</Application>
  <PresentationFormat>Widescreen</PresentationFormat>
  <Paragraphs>339</Paragraphs>
  <Slides>35</Slides>
  <Notes>31</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35</vt:i4>
      </vt:variant>
    </vt:vector>
  </HeadingPairs>
  <TitlesOfParts>
    <vt:vector size="49" baseType="lpstr">
      <vt:lpstr>Aileron Regular</vt:lpstr>
      <vt:lpstr>Aileron Regular Bold</vt:lpstr>
      <vt:lpstr>Arial</vt:lpstr>
      <vt:lpstr>Calibri</vt:lpstr>
      <vt:lpstr>Calibri Light</vt:lpstr>
      <vt:lpstr>Georgia</vt:lpstr>
      <vt:lpstr>Hind Guntur</vt:lpstr>
      <vt:lpstr>Lato</vt:lpstr>
      <vt:lpstr>Noto Sans Symbols</vt:lpstr>
      <vt:lpstr>Wingdings</vt:lpstr>
      <vt:lpstr>Office Theme</vt:lpstr>
      <vt:lpstr>Custom Design</vt:lpstr>
      <vt:lpstr>1_Custom Design</vt:lpstr>
      <vt:lpstr>2_Custom Design</vt:lpstr>
      <vt:lpstr>Improving stroke services - lessons from the latest NIHR research </vt:lpstr>
      <vt:lpstr>Using machine learning to  identify how to increase the disability benefit  from intravenous thrombolysis</vt:lpstr>
      <vt:lpstr>PowerPoint Presentation</vt:lpstr>
      <vt:lpstr>PowerPoint Presentation</vt:lpstr>
      <vt:lpstr>PowerPoint Presentation</vt:lpstr>
      <vt:lpstr>PowerPoint Presentation</vt:lpstr>
      <vt:lpstr>PowerPoint Presentation</vt:lpstr>
      <vt:lpstr>PowerPoint Presentation</vt:lpstr>
      <vt:lpstr>What can machine learning teach us about thrombolysis?</vt:lpstr>
      <vt:lpstr>What can machine learning teach us about thrombolysis?</vt:lpstr>
      <vt:lpstr>PowerPoint Presentation</vt:lpstr>
      <vt:lpstr>Large-scale implementation of stroke early supported discharge: the WISE realist mixed-methods study</vt:lpstr>
      <vt:lpstr>Background</vt:lpstr>
      <vt:lpstr>Methodology</vt:lpstr>
      <vt:lpstr>Data</vt:lpstr>
      <vt:lpstr>Results: Responsiveness (Days from hospital discharge to first contact) </vt:lpstr>
      <vt:lpstr>Results: Intensity (No of treatment days/total days with ESD)</vt:lpstr>
      <vt:lpstr>Results: Rurality</vt:lpstr>
      <vt:lpstr>Results: Communication processes</vt:lpstr>
      <vt:lpstr>Implications for health care and policy</vt:lpstr>
      <vt:lpstr>Impact </vt:lpstr>
      <vt:lpstr>PowerPoint Presentation</vt:lpstr>
      <vt:lpstr>Acknowledgements</vt:lpstr>
      <vt:lpstr>REhabilitation and recovery of peopLE with Aphasia after StrokE (RELEASE)</vt:lpstr>
      <vt:lpstr>Disclosures</vt:lpstr>
      <vt:lpstr>Research Questions</vt:lpstr>
      <vt:lpstr>PowerPoint Presentation</vt:lpstr>
      <vt:lpstr>Predictors of Recovery</vt:lpstr>
      <vt:lpstr>Therapy Regime </vt:lpstr>
      <vt:lpstr>Precision: Age</vt:lpstr>
      <vt:lpstr>Precision: Time post-stroke</vt:lpstr>
      <vt:lpstr>Precision: Aphasia Severity</vt:lpstr>
      <vt:lpstr>Summary</vt:lpstr>
      <vt:lpstr>PowerPoint Presentation</vt:lpstr>
      <vt:lpstr>Thank you for listening  Please post any questions in the Q&amp;A box </vt:lpstr>
    </vt:vector>
  </TitlesOfParts>
  <Company>LGC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 Cassidy</dc:creator>
  <cp:lastModifiedBy>Charlotte Dorer</cp:lastModifiedBy>
  <cp:revision>41</cp:revision>
  <dcterms:created xsi:type="dcterms:W3CDTF">2023-10-16T14:28:55Z</dcterms:created>
  <dcterms:modified xsi:type="dcterms:W3CDTF">2023-10-26T09:34:35Z</dcterms:modified>
</cp:coreProperties>
</file>